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05" r:id="rId1"/>
  </p:sldMasterIdLst>
  <p:notesMasterIdLst>
    <p:notesMasterId r:id="rId37"/>
  </p:notesMasterIdLst>
  <p:sldIdLst>
    <p:sldId id="257" r:id="rId2"/>
    <p:sldId id="273" r:id="rId3"/>
    <p:sldId id="320" r:id="rId4"/>
    <p:sldId id="321" r:id="rId5"/>
    <p:sldId id="313" r:id="rId6"/>
    <p:sldId id="260" r:id="rId7"/>
    <p:sldId id="261" r:id="rId8"/>
    <p:sldId id="266" r:id="rId9"/>
    <p:sldId id="263" r:id="rId10"/>
    <p:sldId id="319" r:id="rId11"/>
    <p:sldId id="274" r:id="rId12"/>
    <p:sldId id="275" r:id="rId13"/>
    <p:sldId id="276" r:id="rId14"/>
    <p:sldId id="277" r:id="rId15"/>
    <p:sldId id="279" r:id="rId16"/>
    <p:sldId id="322" r:id="rId17"/>
    <p:sldId id="323" r:id="rId18"/>
    <p:sldId id="280" r:id="rId19"/>
    <p:sldId id="283" r:id="rId20"/>
    <p:sldId id="284" r:id="rId21"/>
    <p:sldId id="289" r:id="rId22"/>
    <p:sldId id="290" r:id="rId23"/>
    <p:sldId id="278" r:id="rId24"/>
    <p:sldId id="325" r:id="rId25"/>
    <p:sldId id="324" r:id="rId26"/>
    <p:sldId id="291" r:id="rId27"/>
    <p:sldId id="326" r:id="rId28"/>
    <p:sldId id="327" r:id="rId29"/>
    <p:sldId id="328" r:id="rId30"/>
    <p:sldId id="329" r:id="rId31"/>
    <p:sldId id="330" r:id="rId32"/>
    <p:sldId id="331" r:id="rId33"/>
    <p:sldId id="332" r:id="rId34"/>
    <p:sldId id="303" r:id="rId35"/>
    <p:sldId id="258" r:id="rId3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5B9BD5"/>
    <a:srgbClr val="A500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0" autoAdjust="0"/>
    <p:restoredTop sz="71034" autoAdjust="0"/>
  </p:normalViewPr>
  <p:slideViewPr>
    <p:cSldViewPr snapToGrid="0">
      <p:cViewPr varScale="1">
        <p:scale>
          <a:sx n="72" d="100"/>
          <a:sy n="72" d="100"/>
        </p:scale>
        <p:origin x="67" y="6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B6C4BA-DD6F-480A-B471-D5CFB9E841DA}" type="datetimeFigureOut">
              <a:rPr lang="en-US" smtClean="0"/>
              <a:t>8/8/2019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1A85EF-99AA-4A06-BACB-DE05BCD2E5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5979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3FB0B5-117F-47FC-A062-3F7F6CCBA0F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1103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Contiguous</a:t>
            </a:r>
            <a:r>
              <a:rPr lang="en-US" baseline="0" dirty="0"/>
              <a:t> US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3FB0B5-117F-47FC-A062-3F7F6CCBA0F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1221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Census blocks are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smallest available geographical unit for census data (Building block of all other units)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------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(US Census Bureau, 2010)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3FB0B5-117F-47FC-A062-3F7F6CCBA0F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9639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Map of census blocks in the Bryan-College</a:t>
            </a:r>
            <a:r>
              <a:rPr lang="en-US" baseline="0" dirty="0"/>
              <a:t> Station area.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Each square represents a census block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Census blocks are usually delineated by a street, road, stream or any visible physical boundary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Blocks vary in size mainly depending on the population counts within them (Urban area vs rural area)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3FB0B5-117F-47FC-A062-3F7F6CCBA0F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5507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Source</a:t>
            </a:r>
            <a:r>
              <a:rPr lang="en-US" baseline="0" dirty="0"/>
              <a:t> of the census data was the NHGIS website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For each census block we obtained Urban/Rural information and Median household income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aseline="0" dirty="0"/>
              <a:t>---------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(Manson et al., 2017)</a:t>
            </a:r>
            <a:endParaRPr lang="en-US" baseline="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3FB0B5-117F-47FC-A062-3F7F6CCBA0F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0942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Asthma incidence rate was estimated as the number of newly diagnosed asthma cases, within a specified time period, among at-risk children.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The incidence study used data from the Behavioral Risk Factor Survey (BRFSS) and the Asthma Call Back Survey to estimate the incidence rate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Not all states were included in the surveys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aseline="0" dirty="0"/>
              <a:t>-----------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(Winer et al. 2012)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(Blackwell et al., 2003)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(Bloom et al., 2011)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3FB0B5-117F-47FC-A062-3F7F6CCBA0F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77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1A85EF-99AA-4A06-BACB-DE05BCD2E56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532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 1.05 per 4 ug/m3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3FB0B5-117F-47FC-A062-3F7F6CCBA0F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0934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3FB0B5-117F-47FC-A062-3F7F6CCBA0F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4773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(Bechle et al. 2015)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3FB0B5-117F-47FC-A062-3F7F6CCBA0F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21668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3FB0B5-117F-47FC-A062-3F7F6CCBA0F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750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3FB0B5-117F-47FC-A062-3F7F6CCBA0F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90936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3FB0B5-117F-47FC-A062-3F7F6CCBA0F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00410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Included</a:t>
            </a:r>
            <a:r>
              <a:rPr lang="en-US" baseline="0" dirty="0"/>
              <a:t> census blocks 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5+ Blocks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72+ million children each year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~80% live in urban areas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3FB0B5-117F-47FC-A062-3F7F6CCBA0F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00741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Overview of the mean values only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i="0" dirty="0"/>
              <a:t>Thoroughly explain how to read the boxplot (go through it slowly and ask if this is clear)</a:t>
            </a:r>
          </a:p>
          <a:p>
            <a:r>
              <a:rPr lang="en-US" dirty="0"/>
              <a:t>The box plot has three pollutants (blue for NO2, yellow for PM10, and red for PM2.5) {point to bars when explaining}</a:t>
            </a:r>
          </a:p>
          <a:p>
            <a:r>
              <a:rPr lang="en-US" dirty="0"/>
              <a:t>For each pollutant we have two years (left bar is year 2000 and right bar is year 2010) {point to bars when explaining}</a:t>
            </a:r>
          </a:p>
          <a:p>
            <a:r>
              <a:rPr lang="en-US" dirty="0"/>
              <a:t>The X axis is the pollutant</a:t>
            </a:r>
          </a:p>
          <a:p>
            <a:r>
              <a:rPr lang="en-US" dirty="0"/>
              <a:t>The Y axis is the concentration of the pollutant (each point represents a census block)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3FB0B5-117F-47FC-A062-3F7F6CCBA0F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11952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1A85EF-99AA-4A06-BACB-DE05BCD2E56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29193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1A85EF-99AA-4A06-BACB-DE05BCD2E56B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85855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3FB0B5-117F-47FC-A062-3F7F6CCBA0FE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68841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3FB0B5-117F-47FC-A062-3F7F6CCBA0FE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3877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1A85EF-99AA-4A06-BACB-DE05BCD2E56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2007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1A85EF-99AA-4A06-BACB-DE05BCD2E56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05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Persistent asthma: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Either being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 long-term control medications or having uncontrolled asthma.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----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(Global Asthma Network, 2014)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(The Lancet, 2018)</a:t>
            </a:r>
            <a:r>
              <a:rPr lang="en-US" sz="1200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(CDC, 2010)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3FB0B5-117F-47FC-A062-3F7F6CCBA0F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9078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Compared to families with children that are asthma free</a:t>
            </a:r>
          </a:p>
          <a:p>
            <a:r>
              <a:rPr lang="en-US" dirty="0"/>
              <a:t>-----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(CDC, 2010)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Nurmagambetov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et al. 2018)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3FB0B5-117F-47FC-A062-3F7F6CCBA0F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4195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Asthma caused by Interaction of genetic and environmental factors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More recently TRAP has been identified to cause asthma among children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Systemic Review by Khreis et al 2017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1A85EF-99AA-4A06-BACB-DE05BCD2E56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6596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(Ambient air pollution), although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well known to exacerbate pre-existing asthma, </a:t>
            </a:r>
            <a:r>
              <a:rPr lang="en-US" sz="1200" b="1" i="1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did</a:t>
            </a:r>
            <a:r>
              <a:rPr lang="en-US" sz="1200" b="1" i="1" u="sng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i="1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</a:t>
            </a:r>
            <a:r>
              <a:rPr lang="en-US" sz="1200" b="1" i="1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i="1" u="non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lead to the onset asthma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Emerging evidence shows that more specific types of air pollution are associated with asthma onset, specifically traffic-related air pollution (TRAP), challenging prior belief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TRAP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measured as Nitrogen Dioxide (NO</a:t>
            </a:r>
            <a:r>
              <a:rPr lang="en-US" sz="1200" kern="1200" baseline="-25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), Black Carbon, Particulate Matter less than 2.5</a:t>
            </a:r>
            <a:r>
              <a:rPr lang="en-US" sz="1200" kern="1200" baseline="-25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um (PM</a:t>
            </a:r>
            <a:r>
              <a:rPr lang="en-US" sz="1200" kern="1200" baseline="-25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2.5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and Particulate Matter less than 10 um (PM</a:t>
            </a:r>
            <a:r>
              <a:rPr lang="en-US" sz="1200" kern="1200" baseline="-25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------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Krzyzanowski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Cohen, 2008)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(WHO, 2005)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(Anderson et al., 2011)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(Anderson et al., 2013)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(Khreis et al., 2017)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3FB0B5-117F-47FC-A062-3F7F6CCBA0F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5106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other words, what is the percentage of new asthma cases due to TRAP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1A85EF-99AA-4A06-BACB-DE05BCD2E56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7730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AEBED-2BA6-425F-A957-5D3417C65D10}" type="datetimeFigureOut">
              <a:rPr lang="en-US" smtClean="0"/>
              <a:t>8/8/2019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F7AC04-DB22-4CDB-8174-1FF44767F4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9414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AEBED-2BA6-425F-A957-5D3417C65D10}" type="datetimeFigureOut">
              <a:rPr lang="en-US" smtClean="0"/>
              <a:t>8/8/2019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F7AC04-DB22-4CDB-8174-1FF44767F4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2973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AEBED-2BA6-425F-A957-5D3417C65D10}" type="datetimeFigureOut">
              <a:rPr lang="en-US" smtClean="0"/>
              <a:t>8/8/2019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F7AC04-DB22-4CDB-8174-1FF44767F42D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033998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AEBED-2BA6-425F-A957-5D3417C65D10}" type="datetimeFigureOut">
              <a:rPr lang="en-US" smtClean="0"/>
              <a:t>8/8/2019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F7AC04-DB22-4CDB-8174-1FF44767F4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13150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AEBED-2BA6-425F-A957-5D3417C65D10}" type="datetimeFigureOut">
              <a:rPr lang="en-US" smtClean="0"/>
              <a:t>8/8/2019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F7AC04-DB22-4CDB-8174-1FF44767F42D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007008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AEBED-2BA6-425F-A957-5D3417C65D10}" type="datetimeFigureOut">
              <a:rPr lang="en-US" smtClean="0"/>
              <a:t>8/8/2019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F7AC04-DB22-4CDB-8174-1FF44767F4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0806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AEBED-2BA6-425F-A957-5D3417C65D10}" type="datetimeFigureOut">
              <a:rPr lang="en-US" smtClean="0"/>
              <a:t>8/8/2019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F7AC04-DB22-4CDB-8174-1FF44767F4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78930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AEBED-2BA6-425F-A957-5D3417C65D10}" type="datetimeFigureOut">
              <a:rPr lang="en-US" smtClean="0"/>
              <a:t>8/8/2019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F7AC04-DB22-4CDB-8174-1FF44767F4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7329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AEBED-2BA6-425F-A957-5D3417C65D10}" type="datetimeFigureOut">
              <a:rPr lang="en-US" smtClean="0"/>
              <a:t>8/8/2019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F7AC04-DB22-4CDB-8174-1FF44767F4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9446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AEBED-2BA6-425F-A957-5D3417C65D10}" type="datetimeFigureOut">
              <a:rPr lang="en-US" smtClean="0"/>
              <a:t>8/8/2019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F7AC04-DB22-4CDB-8174-1FF44767F4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5903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AEBED-2BA6-425F-A957-5D3417C65D10}" type="datetimeFigureOut">
              <a:rPr lang="en-US" smtClean="0"/>
              <a:t>8/8/2019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F7AC04-DB22-4CDB-8174-1FF44767F4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3332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AEBED-2BA6-425F-A957-5D3417C65D10}" type="datetimeFigureOut">
              <a:rPr lang="en-US" smtClean="0"/>
              <a:t>8/8/2019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F7AC04-DB22-4CDB-8174-1FF44767F4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9556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AEBED-2BA6-425F-A957-5D3417C65D10}" type="datetimeFigureOut">
              <a:rPr lang="en-US" smtClean="0"/>
              <a:t>8/8/2019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F7AC04-DB22-4CDB-8174-1FF44767F4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764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AEBED-2BA6-425F-A957-5D3417C65D10}" type="datetimeFigureOut">
              <a:rPr lang="en-US" smtClean="0"/>
              <a:t>8/8/2019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F7AC04-DB22-4CDB-8174-1FF44767F4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084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AEBED-2BA6-425F-A957-5D3417C65D10}" type="datetimeFigureOut">
              <a:rPr lang="en-US" smtClean="0"/>
              <a:t>8/8/2019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F7AC04-DB22-4CDB-8174-1FF44767F4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8286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AEBED-2BA6-425F-A957-5D3417C65D10}" type="datetimeFigureOut">
              <a:rPr lang="en-US" smtClean="0"/>
              <a:t>8/8/2019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F7AC04-DB22-4CDB-8174-1FF44767F4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1117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AAEBED-2BA6-425F-A957-5D3417C65D10}" type="datetimeFigureOut">
              <a:rPr lang="en-US" smtClean="0"/>
              <a:t>8/8/2019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BFF7AC04-DB22-4CDB-8174-1FF44767F4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3466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6" r:id="rId1"/>
    <p:sldLayoutId id="2147484007" r:id="rId2"/>
    <p:sldLayoutId id="2147484008" r:id="rId3"/>
    <p:sldLayoutId id="2147484009" r:id="rId4"/>
    <p:sldLayoutId id="2147484010" r:id="rId5"/>
    <p:sldLayoutId id="2147484011" r:id="rId6"/>
    <p:sldLayoutId id="2147484012" r:id="rId7"/>
    <p:sldLayoutId id="2147484013" r:id="rId8"/>
    <p:sldLayoutId id="2147484014" r:id="rId9"/>
    <p:sldLayoutId id="2147484015" r:id="rId10"/>
    <p:sldLayoutId id="2147484016" r:id="rId11"/>
    <p:sldLayoutId id="2147484017" r:id="rId12"/>
    <p:sldLayoutId id="2147484018" r:id="rId13"/>
    <p:sldLayoutId id="2147484019" r:id="rId14"/>
    <p:sldLayoutId id="2147484020" r:id="rId15"/>
    <p:sldLayoutId id="2147484021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8276F28-3CCD-4E38-8B7E-C573D19586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9042" y="1450567"/>
            <a:ext cx="9208587" cy="2766646"/>
          </a:xfrm>
          <a:scene3d>
            <a:camera prst="orthographicFront"/>
            <a:lightRig rig="threePt" dir="t"/>
          </a:scene3d>
          <a:sp3d>
            <a:bevelT/>
          </a:sp3d>
        </p:spPr>
        <p:txBody>
          <a:bodyPr>
            <a:normAutofit fontScale="90000"/>
          </a:bodyPr>
          <a:lstStyle/>
          <a:p>
            <a:pPr algn="ctr"/>
            <a:r>
              <a:rPr lang="en-US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Air Pollution and the Burden of Childhood Asthma in the Contiguous United States using State-Specific Asthma incidence rates in 2010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E440CB07-1803-48B8-BE5E-D827532020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55078" y="4572000"/>
            <a:ext cx="8965686" cy="990600"/>
          </a:xfrm>
        </p:spPr>
        <p:txBody>
          <a:bodyPr>
            <a:normAutofit/>
          </a:bodyPr>
          <a:lstStyle/>
          <a:p>
            <a:pPr algn="ctr"/>
            <a:r>
              <a:rPr lang="en-US" i="1" dirty="0"/>
              <a:t>Raed Alotaibi and Haneen Khreis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89892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44F95-1509-4B60-AF13-994B88C96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 -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8E201E-CD9B-4DBD-88E8-9CCF37A10A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652589"/>
            <a:ext cx="8596668" cy="388077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Estimated the Burden of Disease using the following </a:t>
            </a:r>
            <a:r>
              <a:rPr lang="en-US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</a:t>
            </a:r>
          </a:p>
          <a:p>
            <a:r>
              <a:rPr lang="en-US" dirty="0"/>
              <a:t>Concentration Response Functions (</a:t>
            </a:r>
            <a:r>
              <a:rPr lang="en-US" i="1" dirty="0"/>
              <a:t>Literature</a:t>
            </a:r>
            <a:r>
              <a:rPr lang="en-US" dirty="0"/>
              <a:t>)</a:t>
            </a:r>
          </a:p>
          <a:p>
            <a:r>
              <a:rPr lang="en-US" dirty="0"/>
              <a:t>Air Pollution - NO</a:t>
            </a:r>
            <a:r>
              <a:rPr lang="en-US" baseline="-25000" dirty="0"/>
              <a:t>2 </a:t>
            </a:r>
            <a:r>
              <a:rPr lang="en-US" dirty="0"/>
              <a:t>concentration (LUR* </a:t>
            </a:r>
            <a:r>
              <a:rPr lang="en-US" i="1" dirty="0"/>
              <a:t>Models</a:t>
            </a:r>
            <a:r>
              <a:rPr lang="en-US" dirty="0"/>
              <a:t>)</a:t>
            </a:r>
          </a:p>
          <a:p>
            <a:r>
              <a:rPr lang="en-US" dirty="0"/>
              <a:t>Asthma Incidence Rate (ACBS* and BRFSS*)</a:t>
            </a:r>
          </a:p>
          <a:p>
            <a:r>
              <a:rPr lang="en-US" dirty="0"/>
              <a:t>Census Data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Using standard burden of disease assessment methods to estimate</a:t>
            </a:r>
            <a:endParaRPr lang="en-US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b="1" u="sng" dirty="0"/>
              <a:t>Attributable number</a:t>
            </a:r>
            <a:r>
              <a:rPr lang="en-US" b="1" dirty="0"/>
              <a:t> </a:t>
            </a:r>
            <a:r>
              <a:rPr lang="en-US" dirty="0"/>
              <a:t>of asthma incident cases due to NO</a:t>
            </a:r>
            <a:r>
              <a:rPr lang="en-US" baseline="-25000" dirty="0"/>
              <a:t>2 </a:t>
            </a:r>
            <a:r>
              <a:rPr lang="en-US" dirty="0"/>
              <a:t>exposure</a:t>
            </a:r>
            <a:endParaRPr lang="en-US" baseline="-25000" dirty="0"/>
          </a:p>
          <a:p>
            <a:r>
              <a:rPr lang="en-US" b="1" u="sng" dirty="0"/>
              <a:t>Percentage</a:t>
            </a:r>
            <a:r>
              <a:rPr lang="en-US" dirty="0"/>
              <a:t> of all asthma incident cases</a:t>
            </a:r>
          </a:p>
          <a:p>
            <a:r>
              <a:rPr lang="en-US" dirty="0"/>
              <a:t>Among Children (&lt;18 years)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1100" dirty="0"/>
              <a:t>*LUR = Land Use Regression</a:t>
            </a:r>
          </a:p>
          <a:p>
            <a:pPr marL="0" indent="0">
              <a:buNone/>
            </a:pPr>
            <a:r>
              <a:rPr lang="en-US" sz="1100" dirty="0"/>
              <a:t>*Asthma Call Back Survey and Behavioral Risk Factor Surveillance System</a:t>
            </a:r>
          </a:p>
        </p:txBody>
      </p:sp>
    </p:spTree>
    <p:extLst>
      <p:ext uri="{BB962C8B-B14F-4D97-AF65-F5344CB8AC3E}">
        <p14:creationId xmlns:p14="http://schemas.microsoft.com/office/powerpoint/2010/main" val="15358922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 – Location, Time point, and Geographical levels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242185"/>
            <a:ext cx="4184035" cy="3799176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Study Area and Time</a:t>
            </a:r>
          </a:p>
          <a:p>
            <a:r>
              <a:rPr lang="en-US" dirty="0"/>
              <a:t>48 states and D.C.</a:t>
            </a:r>
          </a:p>
          <a:p>
            <a:r>
              <a:rPr lang="en-US" dirty="0"/>
              <a:t>2010</a:t>
            </a:r>
          </a:p>
          <a:p>
            <a:r>
              <a:rPr lang="en-US" dirty="0"/>
              <a:t>Census Block level</a:t>
            </a:r>
          </a:p>
          <a:p>
            <a:endParaRPr lang="en-US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106296" y="2242185"/>
            <a:ext cx="6686157" cy="35159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9362" y="5588707"/>
            <a:ext cx="3653091" cy="169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8603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274311-1E63-4F6B-86C5-DC15562C74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757" y="418592"/>
            <a:ext cx="7629525" cy="55340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990782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3977" y="243826"/>
            <a:ext cx="9341542" cy="61617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Rectangle 3"/>
          <p:cNvSpPr/>
          <p:nvPr/>
        </p:nvSpPr>
        <p:spPr>
          <a:xfrm>
            <a:off x="1363977" y="6405540"/>
            <a:ext cx="26931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texas.us.censusviewer.com</a:t>
            </a:r>
          </a:p>
        </p:txBody>
      </p:sp>
    </p:spTree>
    <p:extLst>
      <p:ext uri="{BB962C8B-B14F-4D97-AF65-F5344CB8AC3E}">
        <p14:creationId xmlns:p14="http://schemas.microsoft.com/office/powerpoint/2010/main" val="2071204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 – Census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5770119" cy="38807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Census data</a:t>
            </a:r>
          </a:p>
          <a:p>
            <a:pPr marL="0" indent="0">
              <a:buNone/>
            </a:pPr>
            <a:r>
              <a:rPr lang="en-US" dirty="0"/>
              <a:t>National Historical Geographic Information System (NHGIS)</a:t>
            </a:r>
          </a:p>
          <a:p>
            <a:r>
              <a:rPr lang="en-US" dirty="0"/>
              <a:t>Population count (Census block)</a:t>
            </a:r>
          </a:p>
          <a:p>
            <a:r>
              <a:rPr lang="en-US" dirty="0"/>
              <a:t>Urban/Rural designation (Census block)</a:t>
            </a:r>
          </a:p>
          <a:p>
            <a:r>
              <a:rPr lang="en-US" dirty="0"/>
              <a:t>Median household income (block group)</a:t>
            </a:r>
          </a:p>
          <a:p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074315" y="609600"/>
            <a:ext cx="4393322" cy="14681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 5"/>
          <p:cNvSpPr/>
          <p:nvPr/>
        </p:nvSpPr>
        <p:spPr>
          <a:xfrm>
            <a:off x="7080364" y="4234452"/>
            <a:ext cx="4387273" cy="2308324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2"/>
                </a:solidFill>
              </a:rPr>
              <a:t>Median Household Income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400" b="1" dirty="0">
                <a:solidFill>
                  <a:schemeClr val="accent2"/>
                </a:solidFill>
              </a:rPr>
              <a:t>&lt;$20,000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400" b="1" dirty="0">
                <a:solidFill>
                  <a:schemeClr val="accent2"/>
                </a:solidFill>
              </a:rPr>
              <a:t>$20,000 to &lt;$35,000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400" b="1" dirty="0">
                <a:solidFill>
                  <a:schemeClr val="accent2"/>
                </a:solidFill>
              </a:rPr>
              <a:t>$35,000 to &lt;$50,000 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400" b="1" dirty="0">
                <a:solidFill>
                  <a:schemeClr val="accent2"/>
                </a:solidFill>
              </a:rPr>
              <a:t>$50,000 to &lt;$75,000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400" b="1" dirty="0">
                <a:solidFill>
                  <a:schemeClr val="accent2"/>
                </a:solidFill>
              </a:rPr>
              <a:t>&gt;=$75,000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E67F588-E20A-4B1D-B2BA-25DA98827018}"/>
              </a:ext>
            </a:extLst>
          </p:cNvPr>
          <p:cNvSpPr/>
          <p:nvPr/>
        </p:nvSpPr>
        <p:spPr>
          <a:xfrm>
            <a:off x="7080365" y="2297596"/>
            <a:ext cx="4387273" cy="156966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2"/>
                </a:solidFill>
              </a:rPr>
              <a:t>Living Location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400" b="1" dirty="0">
                <a:solidFill>
                  <a:schemeClr val="accent2"/>
                </a:solidFill>
              </a:rPr>
              <a:t>Urbanized Areas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400" b="1" dirty="0">
                <a:solidFill>
                  <a:schemeClr val="accent2"/>
                </a:solidFill>
              </a:rPr>
              <a:t>Urban Clusters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400" b="1" dirty="0">
                <a:solidFill>
                  <a:schemeClr val="accent2"/>
                </a:solidFill>
              </a:rPr>
              <a:t>Rural</a:t>
            </a:r>
          </a:p>
        </p:txBody>
      </p:sp>
    </p:spTree>
    <p:extLst>
      <p:ext uri="{BB962C8B-B14F-4D97-AF65-F5344CB8AC3E}">
        <p14:creationId xmlns:p14="http://schemas.microsoft.com/office/powerpoint/2010/main" val="17129217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11" y="676378"/>
            <a:ext cx="8596668" cy="1320800"/>
          </a:xfrm>
        </p:spPr>
        <p:txBody>
          <a:bodyPr/>
          <a:lstStyle/>
          <a:p>
            <a:r>
              <a:rPr lang="en-US" dirty="0"/>
              <a:t>Methods – Asthma Incidence Rate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20240" y="4239404"/>
            <a:ext cx="5181600" cy="1558123"/>
          </a:xfrm>
        </p:spPr>
        <p:txBody>
          <a:bodyPr>
            <a:normAutofit/>
          </a:bodyPr>
          <a:lstStyle/>
          <a:p>
            <a:r>
              <a:rPr lang="en-US" dirty="0"/>
              <a:t>Asthma Call Back Survey</a:t>
            </a:r>
          </a:p>
          <a:p>
            <a:r>
              <a:rPr lang="en-US" dirty="0"/>
              <a:t>Period 2006-2010</a:t>
            </a:r>
          </a:p>
          <a:p>
            <a:r>
              <a:rPr lang="en-US" dirty="0"/>
              <a:t>Not all states had available data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361236-9CBD-4DDD-AD2B-D10C29E2B4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0240" y="1833025"/>
            <a:ext cx="6586818" cy="202879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925899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2ED7EA-0077-4787-918C-4C7147C4A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 – Asthma Incidence Rate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14004B-767E-40C3-B87D-03AAC66505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149"/>
          <a:stretch/>
        </p:blipFill>
        <p:spPr>
          <a:xfrm>
            <a:off x="1838639" y="1766293"/>
            <a:ext cx="7435363" cy="4896762"/>
          </a:xfrm>
        </p:spPr>
      </p:pic>
    </p:spTree>
    <p:extLst>
      <p:ext uri="{BB962C8B-B14F-4D97-AF65-F5344CB8AC3E}">
        <p14:creationId xmlns:p14="http://schemas.microsoft.com/office/powerpoint/2010/main" val="33471279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E4D3E98-F367-4B9E-893D-683F840DA4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227"/>
          <a:stretch/>
        </p:blipFill>
        <p:spPr>
          <a:xfrm>
            <a:off x="1047059" y="1087120"/>
            <a:ext cx="8152874" cy="4196080"/>
          </a:xfrm>
        </p:spPr>
      </p:pic>
    </p:spTree>
    <p:extLst>
      <p:ext uri="{BB962C8B-B14F-4D97-AF65-F5344CB8AC3E}">
        <p14:creationId xmlns:p14="http://schemas.microsoft.com/office/powerpoint/2010/main" val="18545074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530" y="583831"/>
            <a:ext cx="9790140" cy="1320800"/>
          </a:xfrm>
        </p:spPr>
        <p:txBody>
          <a:bodyPr/>
          <a:lstStyle/>
          <a:p>
            <a:r>
              <a:rPr lang="en-US" dirty="0"/>
              <a:t>Methods – Concentration Response Functions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3141" y="2072137"/>
            <a:ext cx="9027969" cy="45691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061CDFB-BB56-4EC0-91A4-97A7BE61EAB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6760" r="4526" b="30462"/>
          <a:stretch/>
        </p:blipFill>
        <p:spPr>
          <a:xfrm>
            <a:off x="2124940" y="1337775"/>
            <a:ext cx="6997200" cy="65530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063039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 – Exposure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3564312"/>
            <a:ext cx="10515599" cy="2976563"/>
          </a:xfrm>
        </p:spPr>
        <p:txBody>
          <a:bodyPr/>
          <a:lstStyle/>
          <a:p>
            <a:r>
              <a:rPr lang="en-US" dirty="0"/>
              <a:t>Annual average concentration of NO</a:t>
            </a:r>
            <a:r>
              <a:rPr lang="en-US" baseline="-25000" dirty="0"/>
              <a:t>2</a:t>
            </a:r>
            <a:r>
              <a:rPr lang="en-US" dirty="0"/>
              <a:t> (ug/m</a:t>
            </a:r>
            <a:r>
              <a:rPr lang="en-US" baseline="30000" dirty="0"/>
              <a:t>3</a:t>
            </a:r>
            <a:r>
              <a:rPr lang="en-US" baseline="-25000" dirty="0"/>
              <a:t> </a:t>
            </a:r>
            <a:r>
              <a:rPr lang="en-US" dirty="0"/>
              <a:t>)</a:t>
            </a:r>
          </a:p>
          <a:p>
            <a:endParaRPr lang="en-US" b="1" dirty="0"/>
          </a:p>
          <a:p>
            <a:r>
              <a:rPr lang="en-US" dirty="0"/>
              <a:t>Year 2010</a:t>
            </a:r>
          </a:p>
          <a:p>
            <a:endParaRPr lang="en-US" dirty="0"/>
          </a:p>
          <a:p>
            <a:r>
              <a:rPr lang="en-US" dirty="0"/>
              <a:t>Centroid of each census blocks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BD1AFF-E7CD-4016-9580-10A1BAD600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1719403"/>
            <a:ext cx="9065890" cy="157428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1151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Practicum - Aim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2755811"/>
            <a:ext cx="9501836" cy="3880773"/>
          </a:xfrm>
        </p:spPr>
        <p:txBody>
          <a:bodyPr/>
          <a:lstStyle/>
          <a:p>
            <a:endParaRPr lang="en-US" dirty="0"/>
          </a:p>
          <a:p>
            <a:pPr marL="0" indent="0">
              <a:buNone/>
            </a:pPr>
            <a:r>
              <a:rPr lang="en-US" sz="2000" dirty="0"/>
              <a:t>Estimate the </a:t>
            </a:r>
            <a:r>
              <a:rPr lang="en-US" sz="20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Burden of Disease </a:t>
            </a:r>
            <a:r>
              <a:rPr lang="en-US" sz="2000" dirty="0"/>
              <a:t>of </a:t>
            </a:r>
            <a:r>
              <a:rPr lang="en-US" sz="20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Asthma</a:t>
            </a:r>
            <a:r>
              <a:rPr lang="en-US" sz="2000" dirty="0"/>
              <a:t> due to </a:t>
            </a:r>
            <a:r>
              <a:rPr lang="en-US" sz="20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Traffic Related Air Pollution (TRAP)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000" dirty="0"/>
              <a:t>among </a:t>
            </a:r>
            <a:r>
              <a:rPr lang="en-US" sz="20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Children</a:t>
            </a:r>
            <a:r>
              <a:rPr lang="en-US" sz="2000" dirty="0"/>
              <a:t> in the </a:t>
            </a:r>
            <a:r>
              <a:rPr lang="en-US" sz="20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</a:t>
            </a:r>
            <a:r>
              <a:rPr lang="en-US" sz="2000" dirty="0"/>
              <a:t> using </a:t>
            </a:r>
            <a:r>
              <a:rPr lang="en-US" sz="20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State-Specific Incidence Rates </a:t>
            </a:r>
            <a:r>
              <a:rPr lang="en-US" dirty="0"/>
              <a:t>and comparing the results with previous analysis using a single </a:t>
            </a:r>
            <a:r>
              <a:rPr lang="en-US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National Incidence Rate</a:t>
            </a:r>
          </a:p>
        </p:txBody>
      </p:sp>
    </p:spTree>
    <p:extLst>
      <p:ext uri="{BB962C8B-B14F-4D97-AF65-F5344CB8AC3E}">
        <p14:creationId xmlns:p14="http://schemas.microsoft.com/office/powerpoint/2010/main" val="5358089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736" y="483212"/>
            <a:ext cx="10515600" cy="1183363"/>
          </a:xfrm>
        </p:spPr>
        <p:txBody>
          <a:bodyPr/>
          <a:lstStyle/>
          <a:p>
            <a:r>
              <a:rPr lang="en-US" dirty="0"/>
              <a:t>Methods – Exposure (NO</a:t>
            </a:r>
            <a:r>
              <a:rPr lang="en-US" baseline="-25000" dirty="0"/>
              <a:t>2</a:t>
            </a:r>
            <a:r>
              <a:rPr lang="en-US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8005" y="1967345"/>
            <a:ext cx="6774512" cy="42263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Bechle et al. (2015) - Land Use Regression (LUR)</a:t>
            </a:r>
          </a:p>
          <a:p>
            <a:r>
              <a:rPr lang="en-US" sz="2000" b="1" i="1" dirty="0"/>
              <a:t>EPA</a:t>
            </a:r>
            <a:r>
              <a:rPr lang="en-US" sz="2000" dirty="0"/>
              <a:t> air quality monitor readings</a:t>
            </a:r>
          </a:p>
          <a:p>
            <a:r>
              <a:rPr lang="en-US" sz="2000" dirty="0"/>
              <a:t>Satellite data</a:t>
            </a:r>
          </a:p>
          <a:p>
            <a:r>
              <a:rPr lang="en-US" sz="2000" dirty="0"/>
              <a:t>GIS (impervious surfaces, elevation, major roads, residential roads, and distance to coast) </a:t>
            </a:r>
          </a:p>
          <a:p>
            <a:r>
              <a:rPr lang="en-US" sz="2000" dirty="0"/>
              <a:t>Temporal scaling (average monthly, 2000-2011)</a:t>
            </a:r>
          </a:p>
          <a:p>
            <a:r>
              <a:rPr lang="en-US" sz="2000" dirty="0"/>
              <a:t>Highly predictive (</a:t>
            </a:r>
            <a:r>
              <a:rPr lang="en-US" sz="2000" i="1" dirty="0"/>
              <a:t>R</a:t>
            </a:r>
            <a:r>
              <a:rPr lang="en-US" sz="2000" i="1" baseline="30000" dirty="0"/>
              <a:t>2 </a:t>
            </a:r>
            <a:r>
              <a:rPr lang="en-US" sz="2000" i="1" dirty="0"/>
              <a:t>= 0.82</a:t>
            </a:r>
            <a:r>
              <a:rPr lang="en-US" sz="2000" dirty="0"/>
              <a:t>)</a:t>
            </a:r>
          </a:p>
          <a:p>
            <a:endParaRPr lang="en-US" dirty="0"/>
          </a:p>
        </p:txBody>
      </p:sp>
      <p:pic>
        <p:nvPicPr>
          <p:cNvPr id="5" name="Content Placeholder 4"/>
          <p:cNvPicPr>
            <a:picLocks noChangeAspect="1"/>
          </p:cNvPicPr>
          <p:nvPr/>
        </p:nvPicPr>
        <p:blipFill rotWithShape="1">
          <a:blip r:embed="rId3"/>
          <a:srcRect l="2568" t="16731" r="27184"/>
          <a:stretch/>
        </p:blipFill>
        <p:spPr>
          <a:xfrm>
            <a:off x="6783921" y="2004614"/>
            <a:ext cx="5215422" cy="26676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63913" y="3619993"/>
            <a:ext cx="735430" cy="1015659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783921" y="3481554"/>
            <a:ext cx="328174" cy="3501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225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 - Software Used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C589324-94FD-4640-A3F6-E02C57BCC55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045403" y="2084505"/>
            <a:ext cx="4101193" cy="268899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  <a:softEdge rad="12700"/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2809165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2618" y="245369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400" dirty="0"/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33946976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E002921-5A6E-4E56-BDD8-2BD2AE583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– Census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07FDB1-44FC-4B82-AAB4-1C97BFE572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4086" y="1930273"/>
            <a:ext cx="4521837" cy="3461472"/>
          </a:xfrm>
        </p:spPr>
        <p:txBody>
          <a:bodyPr/>
          <a:lstStyle/>
          <a:p>
            <a:r>
              <a:rPr lang="en-US" dirty="0"/>
              <a:t>5+ million populated census blocks</a:t>
            </a:r>
          </a:p>
          <a:p>
            <a:r>
              <a:rPr lang="en-US" dirty="0"/>
              <a:t>70+ million children</a:t>
            </a:r>
          </a:p>
          <a:p>
            <a:r>
              <a:rPr lang="en-US" dirty="0"/>
              <a:t>(80%) live in Urban areas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B1352534-0BEF-4486-ACDE-6B45971A84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3285338"/>
              </p:ext>
            </p:extLst>
          </p:nvPr>
        </p:nvGraphicFramePr>
        <p:xfrm>
          <a:off x="1503680" y="3362960"/>
          <a:ext cx="7345679" cy="3129282"/>
        </p:xfrm>
        <a:graphic>
          <a:graphicData uri="http://schemas.openxmlformats.org/drawingml/2006/table">
            <a:tbl>
              <a:tblPr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2712720">
                  <a:extLst>
                    <a:ext uri="{9D8B030D-6E8A-4147-A177-3AD203B41FA5}">
                      <a16:colId xmlns:a16="http://schemas.microsoft.com/office/drawing/2014/main" val="941065304"/>
                    </a:ext>
                  </a:extLst>
                </a:gridCol>
                <a:gridCol w="3194166">
                  <a:extLst>
                    <a:ext uri="{9D8B030D-6E8A-4147-A177-3AD203B41FA5}">
                      <a16:colId xmlns:a16="http://schemas.microsoft.com/office/drawing/2014/main" val="1802656239"/>
                    </a:ext>
                  </a:extLst>
                </a:gridCol>
                <a:gridCol w="1438793">
                  <a:extLst>
                    <a:ext uri="{9D8B030D-6E8A-4147-A177-3AD203B41FA5}">
                      <a16:colId xmlns:a16="http://schemas.microsoft.com/office/drawing/2014/main" val="3556444223"/>
                    </a:ext>
                  </a:extLst>
                </a:gridCol>
              </a:tblGrid>
              <a:tr h="235759"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000" dirty="0">
                          <a:effectLst/>
                        </a:rPr>
                        <a:t>Geographic characteristics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000">
                          <a:effectLst/>
                        </a:rPr>
                        <a:t>Total populated census blocks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000">
                          <a:effectLst/>
                        </a:rPr>
                        <a:t>6,182,882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891148564"/>
                  </a:ext>
                </a:extLst>
              </a:tr>
              <a:tr h="23575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000">
                          <a:effectLst/>
                        </a:rPr>
                        <a:t>Total census-designated urban areas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000">
                          <a:effectLst/>
                        </a:rPr>
                        <a:t>3,590,278 (58%)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147170039"/>
                  </a:ext>
                </a:extLst>
              </a:tr>
              <a:tr h="233876">
                <a:tc rowSpan="3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000" dirty="0">
                          <a:effectLst/>
                        </a:rPr>
                        <a:t>Demographic characteristics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000">
                          <a:effectLst/>
                        </a:rPr>
                        <a:t>Total population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000">
                          <a:effectLst/>
                        </a:rPr>
                        <a:t>306,675,006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961661325"/>
                  </a:ext>
                </a:extLst>
              </a:tr>
              <a:tr h="23575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000">
                          <a:effectLst/>
                        </a:rPr>
                        <a:t>Total population of children (birth – 18)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000">
                          <a:effectLst/>
                        </a:rPr>
                        <a:t>73,690,271 (24%)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489134135"/>
                  </a:ext>
                </a:extLst>
              </a:tr>
              <a:tr h="30205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000">
                          <a:effectLst/>
                        </a:rPr>
                        <a:t>Mean (range) number of children in census blocks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000">
                          <a:effectLst/>
                        </a:rPr>
                        <a:t>12 (0-2214)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942501102"/>
                  </a:ext>
                </a:extLst>
              </a:tr>
              <a:tr h="235759">
                <a:tc rowSpan="3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000">
                          <a:effectLst/>
                        </a:rPr>
                        <a:t>Population of children by living location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000">
                          <a:effectLst/>
                        </a:rPr>
                        <a:t>Rural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000">
                          <a:effectLst/>
                        </a:rPr>
                        <a:t>13,763,183 (19%)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145205918"/>
                  </a:ext>
                </a:extLst>
              </a:tr>
              <a:tr h="23575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000">
                          <a:effectLst/>
                        </a:rPr>
                        <a:t>Urban clusters (≥2,500 and &lt;50,000 people)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000">
                          <a:effectLst/>
                        </a:rPr>
                        <a:t>6,994,464 (9%)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506326983"/>
                  </a:ext>
                </a:extLst>
              </a:tr>
              <a:tr h="23575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000">
                          <a:effectLst/>
                        </a:rPr>
                        <a:t>Urbanized area (≥50,000 people)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000">
                          <a:effectLst/>
                        </a:rPr>
                        <a:t>52,932,624 (72%)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062016216"/>
                  </a:ext>
                </a:extLst>
              </a:tr>
              <a:tr h="235759">
                <a:tc rowSpan="5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000">
                          <a:effectLst/>
                        </a:rPr>
                        <a:t>Population of children by median household income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000">
                          <a:effectLst/>
                        </a:rPr>
                        <a:t>&lt;$20,000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000">
                          <a:effectLst/>
                        </a:rPr>
                        <a:t>2,614,804 (4%)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947382926"/>
                  </a:ext>
                </a:extLst>
              </a:tr>
              <a:tr h="23575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000">
                          <a:effectLst/>
                        </a:rPr>
                        <a:t>$20,000 to &lt;$35,000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000">
                          <a:effectLst/>
                        </a:rPr>
                        <a:t>12,770,843 (17%)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242524754"/>
                  </a:ext>
                </a:extLst>
              </a:tr>
              <a:tr h="23575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000" dirty="0">
                          <a:effectLst/>
                        </a:rPr>
                        <a:t>$35,000 to &lt;$50,000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000">
                          <a:effectLst/>
                        </a:rPr>
                        <a:t>18,573,954 (25%)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642915620"/>
                  </a:ext>
                </a:extLst>
              </a:tr>
              <a:tr h="23575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000">
                          <a:effectLst/>
                        </a:rPr>
                        <a:t>$50,000 to &lt;$75,000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000">
                          <a:effectLst/>
                        </a:rPr>
                        <a:t>21,953,876 (30%)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960752976"/>
                  </a:ext>
                </a:extLst>
              </a:tr>
              <a:tr h="23575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000">
                          <a:effectLst/>
                        </a:rPr>
                        <a:t>≥$75,000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000" dirty="0">
                          <a:effectLst/>
                        </a:rPr>
                        <a:t>17,763,239 (24%)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6901599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859590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F6F5EB-69DE-4224-B53C-F35229A008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9614982" cy="1320800"/>
          </a:xfrm>
        </p:spPr>
        <p:txBody>
          <a:bodyPr/>
          <a:lstStyle/>
          <a:p>
            <a:r>
              <a:rPr lang="en-US" dirty="0"/>
              <a:t>Results – Asthma incidence and prevalence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6C69B5F-2673-41D1-9A72-A2AB42EBF26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67538901"/>
              </p:ext>
            </p:extLst>
          </p:nvPr>
        </p:nvGraphicFramePr>
        <p:xfrm>
          <a:off x="1356400" y="1458257"/>
          <a:ext cx="8596669" cy="5230331"/>
        </p:xfrm>
        <a:graphic>
          <a:graphicData uri="http://schemas.openxmlformats.org/drawingml/2006/table">
            <a:tbl>
              <a:tblPr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346329">
                  <a:extLst>
                    <a:ext uri="{9D8B030D-6E8A-4147-A177-3AD203B41FA5}">
                      <a16:colId xmlns:a16="http://schemas.microsoft.com/office/drawing/2014/main" val="3859105095"/>
                    </a:ext>
                  </a:extLst>
                </a:gridCol>
                <a:gridCol w="1282444">
                  <a:extLst>
                    <a:ext uri="{9D8B030D-6E8A-4147-A177-3AD203B41FA5}">
                      <a16:colId xmlns:a16="http://schemas.microsoft.com/office/drawing/2014/main" val="2959002496"/>
                    </a:ext>
                  </a:extLst>
                </a:gridCol>
                <a:gridCol w="1283398">
                  <a:extLst>
                    <a:ext uri="{9D8B030D-6E8A-4147-A177-3AD203B41FA5}">
                      <a16:colId xmlns:a16="http://schemas.microsoft.com/office/drawing/2014/main" val="235312339"/>
                    </a:ext>
                  </a:extLst>
                </a:gridCol>
                <a:gridCol w="1283398">
                  <a:extLst>
                    <a:ext uri="{9D8B030D-6E8A-4147-A177-3AD203B41FA5}">
                      <a16:colId xmlns:a16="http://schemas.microsoft.com/office/drawing/2014/main" val="2230381211"/>
                    </a:ext>
                  </a:extLst>
                </a:gridCol>
                <a:gridCol w="1283398">
                  <a:extLst>
                    <a:ext uri="{9D8B030D-6E8A-4147-A177-3AD203B41FA5}">
                      <a16:colId xmlns:a16="http://schemas.microsoft.com/office/drawing/2014/main" val="4067001922"/>
                    </a:ext>
                  </a:extLst>
                </a:gridCol>
                <a:gridCol w="1283398">
                  <a:extLst>
                    <a:ext uri="{9D8B030D-6E8A-4147-A177-3AD203B41FA5}">
                      <a16:colId xmlns:a16="http://schemas.microsoft.com/office/drawing/2014/main" val="2524549445"/>
                    </a:ext>
                  </a:extLst>
                </a:gridCol>
                <a:gridCol w="834304">
                  <a:extLst>
                    <a:ext uri="{9D8B030D-6E8A-4147-A177-3AD203B41FA5}">
                      <a16:colId xmlns:a16="http://schemas.microsoft.com/office/drawing/2014/main" val="1292334029"/>
                    </a:ext>
                  </a:extLst>
                </a:gridCol>
              </a:tblGrid>
              <a:tr h="20587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6356" marR="6635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2006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6356" marR="6635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2007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6356" marR="6635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2008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6356" marR="6635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2009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6356" marR="6635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2010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6356" marR="6635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Total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6356" marR="66356" marT="0" marB="0" anchor="ctr"/>
                </a:tc>
                <a:extLst>
                  <a:ext uri="{0D108BD9-81ED-4DB2-BD59-A6C34878D82A}">
                    <a16:rowId xmlns:a16="http://schemas.microsoft.com/office/drawing/2014/main" val="2192316618"/>
                  </a:ext>
                </a:extLst>
              </a:tr>
              <a:tr h="61987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BRFSS sample (weighted)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6356" marR="6635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55,094 (50,674,742)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6356" marR="6635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59,487 (43,661,381)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6356" marR="6635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61,862 (53,327,550)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6356" marR="6635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59,821 (47,747,373)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6356" marR="6635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57,200 (39,975,264)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6356" marR="6635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293,464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6356" marR="66356" marT="0" marB="0" anchor="ctr"/>
                </a:tc>
                <a:extLst>
                  <a:ext uri="{0D108BD9-81ED-4DB2-BD59-A6C34878D82A}">
                    <a16:rowId xmlns:a16="http://schemas.microsoft.com/office/drawing/2014/main" val="835344920"/>
                  </a:ext>
                </a:extLst>
              </a:tr>
              <a:tr h="82959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Ever asthma sample (weighted)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6356" marR="6635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7,168 (6,493,224)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6356" marR="6635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7,971 (5,763,409)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6356" marR="6635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8,255 (7,218,400)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6356" marR="6635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8,126 (6,279,938)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6356" marR="6635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</a:rPr>
                        <a:t>7,483 (5,158,455)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6356" marR="6635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39,003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6356" marR="66356" marT="0" marB="0" anchor="ctr"/>
                </a:tc>
                <a:extLst>
                  <a:ext uri="{0D108BD9-81ED-4DB2-BD59-A6C34878D82A}">
                    <a16:rowId xmlns:a16="http://schemas.microsoft.com/office/drawing/2014/main" val="2447147390"/>
                  </a:ext>
                </a:extLst>
              </a:tr>
              <a:tr h="61987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ACBS Sample (weighted)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6356" marR="6635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2,017 (4,580,870)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6356" marR="6635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2,797 (5,459,638)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6356" marR="6635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3,924 (4,343,245)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6356" marR="6635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4,095 (4,154,076)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6356" marR="6635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2,196 (3,116,669)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6356" marR="6635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16,156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6356" marR="66356" marT="0" marB="0" anchor="ctr"/>
                </a:tc>
                <a:extLst>
                  <a:ext uri="{0D108BD9-81ED-4DB2-BD59-A6C34878D82A}">
                    <a16:rowId xmlns:a16="http://schemas.microsoft.com/office/drawing/2014/main" val="898900608"/>
                  </a:ext>
                </a:extLst>
              </a:tr>
              <a:tr h="82959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Incident case sample (weighted)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6356" marR="6635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154 (404,276)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6356" marR="6635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</a:rPr>
                        <a:t>173 (312,917)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6356" marR="6635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169 (385,818)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6356" marR="6635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153 (297,546)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6356" marR="6635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160 (319,743)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6356" marR="6635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809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6356" marR="66356" marT="0" marB="0" anchor="ctr"/>
                </a:tc>
                <a:extLst>
                  <a:ext uri="{0D108BD9-81ED-4DB2-BD59-A6C34878D82A}">
                    <a16:rowId xmlns:a16="http://schemas.microsoft.com/office/drawing/2014/main" val="1059028394"/>
                  </a:ext>
                </a:extLst>
              </a:tr>
              <a:tr h="61987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tabLst>
                          <a:tab pos="533400" algn="l"/>
                        </a:tabLst>
                      </a:pPr>
                      <a:r>
                        <a:rPr lang="en-US" sz="1400">
                          <a:effectLst/>
                        </a:rPr>
                        <a:t>At-risk sample (weighted)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6356" marR="6635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48,080 (30,825,589)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6356" marR="6635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51,689 (36,050,557)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6356" marR="6635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53,776 (26,491,259)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6356" marR="6635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51,848 (25,942,087)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6356" marR="6635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49,877 (22,900,850)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6356" marR="6635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255,270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6356" marR="66356" marT="0" marB="0" anchor="ctr"/>
                </a:tc>
                <a:extLst>
                  <a:ext uri="{0D108BD9-81ED-4DB2-BD59-A6C34878D82A}">
                    <a16:rowId xmlns:a16="http://schemas.microsoft.com/office/drawing/2014/main" val="3492759641"/>
                  </a:ext>
                </a:extLst>
              </a:tr>
              <a:tr h="41014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Incidence rate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6356" marR="6635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13.1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6356" marR="6635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8.7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6356" marR="6635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14.6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6356" marR="6635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11.5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6356" marR="6635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</a:rPr>
                        <a:t>14.0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6356" marR="6635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11.6*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6356" marR="66356" marT="0" marB="0" anchor="ctr"/>
                </a:tc>
                <a:extLst>
                  <a:ext uri="{0D108BD9-81ED-4DB2-BD59-A6C34878D82A}">
                    <a16:rowId xmlns:a16="http://schemas.microsoft.com/office/drawing/2014/main" val="2871077368"/>
                  </a:ext>
                </a:extLst>
              </a:tr>
              <a:tr h="42262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Prevalence rate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6356" marR="6635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12.8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6356" marR="6635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13.2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6356" marR="6635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13.5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6356" marR="6635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13.2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6356" marR="6635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12.9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6356" marR="6635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13.1**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6356" marR="66356" marT="0" marB="0" anchor="ctr"/>
                </a:tc>
                <a:extLst>
                  <a:ext uri="{0D108BD9-81ED-4DB2-BD59-A6C34878D82A}">
                    <a16:rowId xmlns:a16="http://schemas.microsoft.com/office/drawing/2014/main" val="3779896178"/>
                  </a:ext>
                </a:extLst>
              </a:tr>
              <a:tr h="63938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tabLst>
                          <a:tab pos="533400" algn="l"/>
                        </a:tabLst>
                      </a:pPr>
                      <a:r>
                        <a:rPr lang="en-US" sz="1400">
                          <a:effectLst/>
                        </a:rPr>
                        <a:t>Number of states included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6356" marR="6635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18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6356" marR="6635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26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6356" marR="6635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</a:rPr>
                        <a:t>20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6356" marR="6635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17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6356" marR="6635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17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6356" marR="6635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</a:rPr>
                        <a:t>32***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6356" marR="66356" marT="0" marB="0" anchor="ctr"/>
                </a:tc>
                <a:extLst>
                  <a:ext uri="{0D108BD9-81ED-4DB2-BD59-A6C34878D82A}">
                    <a16:rowId xmlns:a16="http://schemas.microsoft.com/office/drawing/2014/main" val="25971015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028175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D2F525F7-6D78-4D25-A478-796BA099D5D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01117556"/>
              </p:ext>
            </p:extLst>
          </p:nvPr>
        </p:nvGraphicFramePr>
        <p:xfrm>
          <a:off x="1554480" y="108451"/>
          <a:ext cx="7894319" cy="8717166"/>
        </p:xfrm>
        <a:graphic>
          <a:graphicData uri="http://schemas.openxmlformats.org/drawingml/2006/table">
            <a:tbl>
              <a:tblPr firstRow="1" firstCol="1" bandRow="1"/>
              <a:tblGrid>
                <a:gridCol w="1432030">
                  <a:extLst>
                    <a:ext uri="{9D8B030D-6E8A-4147-A177-3AD203B41FA5}">
                      <a16:colId xmlns:a16="http://schemas.microsoft.com/office/drawing/2014/main" val="3352276253"/>
                    </a:ext>
                  </a:extLst>
                </a:gridCol>
                <a:gridCol w="911004">
                  <a:extLst>
                    <a:ext uri="{9D8B030D-6E8A-4147-A177-3AD203B41FA5}">
                      <a16:colId xmlns:a16="http://schemas.microsoft.com/office/drawing/2014/main" val="196549312"/>
                    </a:ext>
                  </a:extLst>
                </a:gridCol>
                <a:gridCol w="911004">
                  <a:extLst>
                    <a:ext uri="{9D8B030D-6E8A-4147-A177-3AD203B41FA5}">
                      <a16:colId xmlns:a16="http://schemas.microsoft.com/office/drawing/2014/main" val="2612726281"/>
                    </a:ext>
                  </a:extLst>
                </a:gridCol>
                <a:gridCol w="911004">
                  <a:extLst>
                    <a:ext uri="{9D8B030D-6E8A-4147-A177-3AD203B41FA5}">
                      <a16:colId xmlns:a16="http://schemas.microsoft.com/office/drawing/2014/main" val="1398807604"/>
                    </a:ext>
                  </a:extLst>
                </a:gridCol>
                <a:gridCol w="911004">
                  <a:extLst>
                    <a:ext uri="{9D8B030D-6E8A-4147-A177-3AD203B41FA5}">
                      <a16:colId xmlns:a16="http://schemas.microsoft.com/office/drawing/2014/main" val="2636449583"/>
                    </a:ext>
                  </a:extLst>
                </a:gridCol>
                <a:gridCol w="911004">
                  <a:extLst>
                    <a:ext uri="{9D8B030D-6E8A-4147-A177-3AD203B41FA5}">
                      <a16:colId xmlns:a16="http://schemas.microsoft.com/office/drawing/2014/main" val="254313922"/>
                    </a:ext>
                  </a:extLst>
                </a:gridCol>
                <a:gridCol w="983633">
                  <a:extLst>
                    <a:ext uri="{9D8B030D-6E8A-4147-A177-3AD203B41FA5}">
                      <a16:colId xmlns:a16="http://schemas.microsoft.com/office/drawing/2014/main" val="100818513"/>
                    </a:ext>
                  </a:extLst>
                </a:gridCol>
                <a:gridCol w="923636">
                  <a:extLst>
                    <a:ext uri="{9D8B030D-6E8A-4147-A177-3AD203B41FA5}">
                      <a16:colId xmlns:a16="http://schemas.microsoft.com/office/drawing/2014/main" val="3225283352"/>
                    </a:ext>
                  </a:extLst>
                </a:gridCol>
              </a:tblGrid>
              <a:tr h="31611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State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2006*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2007*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2008*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2009*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2010*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Aggregate IR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Aggregate PR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7688234"/>
                  </a:ext>
                </a:extLst>
              </a:tr>
              <a:tr h="15449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Alabama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11.6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14.4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63101183"/>
                  </a:ext>
                </a:extLst>
              </a:tr>
              <a:tr h="15449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Arizona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23.7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6.8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15.2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13.1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14508390"/>
                  </a:ext>
                </a:extLst>
              </a:tr>
              <a:tr h="15449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Arkansas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11.6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13.1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1244477"/>
                  </a:ext>
                </a:extLst>
              </a:tr>
              <a:tr h="15449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California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12.1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6.5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9.3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12.2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9475769"/>
                  </a:ext>
                </a:extLst>
              </a:tr>
              <a:tr h="15449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Colorado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11.6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13.1 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0768300"/>
                  </a:ext>
                </a:extLst>
              </a:tr>
              <a:tr h="15449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Connecticut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9.9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14.1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10.8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13.5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12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16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21882183"/>
                  </a:ext>
                </a:extLst>
              </a:tr>
              <a:tr h="15449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Delaware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11.6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18.2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4863436"/>
                  </a:ext>
                </a:extLst>
              </a:tr>
              <a:tr h="14558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District of Columbia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5.3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28.8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17.7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19.9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6569224"/>
                  </a:ext>
                </a:extLst>
              </a:tr>
              <a:tr h="15449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Florida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11.6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13.1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3228232"/>
                  </a:ext>
                </a:extLst>
              </a:tr>
              <a:tr h="15449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Georgia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6.4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5.8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9.1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16.6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6.9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9.1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15.1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60260898"/>
                  </a:ext>
                </a:extLst>
              </a:tr>
              <a:tr h="15449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Idaho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11.6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9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74453913"/>
                  </a:ext>
                </a:extLst>
              </a:tr>
              <a:tr h="15449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Illinois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4.2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9.2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6.7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12.4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0560224"/>
                  </a:ext>
                </a:extLst>
              </a:tr>
              <a:tr h="15449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Indiana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25.4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9.3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13.4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9.9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17.6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15.2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12.8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46815510"/>
                  </a:ext>
                </a:extLst>
              </a:tr>
              <a:tr h="15449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Iowa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5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4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9.9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6.3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8.4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83536101"/>
                  </a:ext>
                </a:extLst>
              </a:tr>
              <a:tr h="15449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Kansas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7.8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9.9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9.9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8.3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9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9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11.6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4023676"/>
                  </a:ext>
                </a:extLst>
              </a:tr>
              <a:tr h="15449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Kentucky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11.6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14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453094"/>
                  </a:ext>
                </a:extLst>
              </a:tr>
              <a:tr h="15449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Louisiana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5.8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5.8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13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2448691"/>
                  </a:ext>
                </a:extLst>
              </a:tr>
              <a:tr h="15449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Maine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13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8.7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5.8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9.2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13.2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7650472"/>
                  </a:ext>
                </a:extLst>
              </a:tr>
              <a:tr h="15449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Maryland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16.2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8.6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17.3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2.3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11.2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14.8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21078583"/>
                  </a:ext>
                </a:extLst>
              </a:tr>
              <a:tr h="15449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Massachusetts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11.6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13.1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6292289"/>
                  </a:ext>
                </a:extLst>
              </a:tr>
              <a:tr h="15449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Michigan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5.3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7.7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5.2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13.4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29.3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12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13.6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2772265"/>
                  </a:ext>
                </a:extLst>
              </a:tr>
              <a:tr h="15449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Minnesota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11.6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9.5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9763680"/>
                  </a:ext>
                </a:extLst>
              </a:tr>
              <a:tr h="15449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Mississippi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10.8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17.2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14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14.2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35378450"/>
                  </a:ext>
                </a:extLst>
              </a:tr>
              <a:tr h="15449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Missouri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21.2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10.3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7.2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12.9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13.9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24192038"/>
                  </a:ext>
                </a:extLst>
              </a:tr>
              <a:tr h="15449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Montana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2.8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3.7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8.5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4.3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9.7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2115275"/>
                  </a:ext>
                </a:extLst>
              </a:tr>
              <a:tr h="15449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Nebraska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11.9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8.3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8.9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3.3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12.9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9.1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9.3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31777777"/>
                  </a:ext>
                </a:extLst>
              </a:tr>
              <a:tr h="15449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Nevada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11.6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10.9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6799860"/>
                  </a:ext>
                </a:extLst>
              </a:tr>
              <a:tr h="15449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New Hampshire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11.5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13.8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10.4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12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12.1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47882710"/>
                  </a:ext>
                </a:extLst>
              </a:tr>
              <a:tr h="15449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New Jersey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6.3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12.5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10.5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9.8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14.3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3604686"/>
                  </a:ext>
                </a:extLst>
              </a:tr>
              <a:tr h="15449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New Mexico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3.2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9.5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7.2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6.7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12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0582355"/>
                  </a:ext>
                </a:extLst>
              </a:tr>
              <a:tr h="15449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New York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12.9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6.1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28.4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11.2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14.7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15.8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4332936"/>
                  </a:ext>
                </a:extLst>
              </a:tr>
              <a:tr h="15449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North Carolina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11.6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13.1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4695400"/>
                  </a:ext>
                </a:extLst>
              </a:tr>
              <a:tr h="15449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North Dakota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11.6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8.9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2933177"/>
                  </a:ext>
                </a:extLst>
              </a:tr>
              <a:tr h="15449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Ohio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13.1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17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15.1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12.3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67248162"/>
                  </a:ext>
                </a:extLst>
              </a:tr>
              <a:tr h="15449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Oklahoma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9.2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10.1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12.9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10.8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14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1306747"/>
                  </a:ext>
                </a:extLst>
              </a:tr>
              <a:tr h="15449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Oregon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11.1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11.1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11.1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3505963"/>
                  </a:ext>
                </a:extLst>
              </a:tr>
              <a:tr h="15449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Pennsylvania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21.8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4.3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13.2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13.9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4846991"/>
                  </a:ext>
                </a:extLst>
              </a:tr>
              <a:tr h="15449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Rhode Island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15.3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13.2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14.3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16.1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2554513"/>
                  </a:ext>
                </a:extLst>
              </a:tr>
              <a:tr h="15449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South Carolina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11.6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13.1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8956248"/>
                  </a:ext>
                </a:extLst>
              </a:tr>
              <a:tr h="15449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South Dakota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11.6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13.1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752377"/>
                  </a:ext>
                </a:extLst>
              </a:tr>
              <a:tr h="15449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Tennessee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11.6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13.1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502804"/>
                  </a:ext>
                </a:extLst>
              </a:tr>
              <a:tr h="15449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Texas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14.4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18.2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12.5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16.6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13.1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83951530"/>
                  </a:ext>
                </a:extLst>
              </a:tr>
              <a:tr h="15449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Utah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15.4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11.9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5.6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9.3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10.4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10.2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55288858"/>
                  </a:ext>
                </a:extLst>
              </a:tr>
              <a:tr h="15449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Vermont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13.5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4.4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8.5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21.2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10.4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11.5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13.8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59711507"/>
                  </a:ext>
                </a:extLst>
              </a:tr>
              <a:tr h="15449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Virginia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11.6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13.6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91537412"/>
                  </a:ext>
                </a:extLst>
              </a:tr>
              <a:tr h="15449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Washington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7.9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5.6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6.8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10.8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07529278"/>
                  </a:ext>
                </a:extLst>
              </a:tr>
              <a:tr h="15449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West Virginia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11.8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11.8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12.7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1944800"/>
                  </a:ext>
                </a:extLst>
              </a:tr>
              <a:tr h="15449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Wisconsin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12.3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12.3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10.6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39913779"/>
                  </a:ext>
                </a:extLst>
              </a:tr>
              <a:tr h="15449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Wyoming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11.6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9.5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48259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073846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7356" y="696190"/>
            <a:ext cx="10515600" cy="989351"/>
          </a:xfrm>
        </p:spPr>
        <p:txBody>
          <a:bodyPr>
            <a:norm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36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Results - NO</a:t>
            </a:r>
            <a:r>
              <a:rPr lang="en-US" sz="3600" baseline="-250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2</a:t>
            </a:r>
            <a:r>
              <a:rPr lang="en-US" sz="36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concentration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3CC67DD-4B4B-475B-A729-A74E731FAFE9}"/>
              </a:ext>
            </a:extLst>
          </p:cNvPr>
          <p:cNvSpPr txBox="1">
            <a:spLocks/>
          </p:cNvSpPr>
          <p:nvPr/>
        </p:nvSpPr>
        <p:spPr>
          <a:xfrm>
            <a:off x="567356" y="4912075"/>
            <a:ext cx="5721301" cy="9767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</a:t>
            </a:r>
            <a:r>
              <a:rPr lang="en-US" b="1" i="1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en-US" i="1" baseline="-25000" dirty="0"/>
              <a:t> </a:t>
            </a:r>
            <a:r>
              <a:rPr lang="en-US" i="1" dirty="0"/>
              <a:t> concentration:</a:t>
            </a:r>
            <a:endParaRPr lang="en-US" dirty="0">
              <a:sym typeface="Wingdings" panose="05000000000000000000" pitchFamily="2" charset="2"/>
            </a:endParaRPr>
          </a:p>
          <a:p>
            <a:r>
              <a:rPr lang="en-US" b="1" u="sng" dirty="0">
                <a:sym typeface="Wingdings" panose="05000000000000000000" pitchFamily="2" charset="2"/>
              </a:rPr>
              <a:t>13.2</a:t>
            </a:r>
            <a:r>
              <a:rPr lang="en-US" dirty="0">
                <a:sym typeface="Wingdings" panose="05000000000000000000" pitchFamily="2" charset="2"/>
              </a:rPr>
              <a:t>(1.5-58.3) </a:t>
            </a:r>
            <a:r>
              <a:rPr lang="en-US" sz="1400" i="1" dirty="0">
                <a:sym typeface="Wingdings" panose="05000000000000000000" pitchFamily="2" charset="2"/>
              </a:rPr>
              <a:t>ug/m</a:t>
            </a:r>
            <a:r>
              <a:rPr lang="en-US" sz="1400" i="1" baseline="30000" dirty="0">
                <a:sym typeface="Wingdings" panose="05000000000000000000" pitchFamily="2" charset="2"/>
              </a:rPr>
              <a:t>3</a:t>
            </a:r>
            <a:r>
              <a:rPr lang="en-US" sz="1400" i="1" dirty="0">
                <a:sym typeface="Wingdings" panose="05000000000000000000" pitchFamily="2" charset="2"/>
              </a:rPr>
              <a:t> </a:t>
            </a:r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9EA82BBE-86A5-45F8-90F9-F4B043193ABC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373804661"/>
              </p:ext>
            </p:extLst>
          </p:nvPr>
        </p:nvGraphicFramePr>
        <p:xfrm>
          <a:off x="276245" y="1416791"/>
          <a:ext cx="4168165" cy="326153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150565">
                  <a:extLst>
                    <a:ext uri="{9D8B030D-6E8A-4147-A177-3AD203B41FA5}">
                      <a16:colId xmlns:a16="http://schemas.microsoft.com/office/drawing/2014/main" val="3808222904"/>
                    </a:ext>
                  </a:extLst>
                </a:gridCol>
                <a:gridCol w="1280034">
                  <a:extLst>
                    <a:ext uri="{9D8B030D-6E8A-4147-A177-3AD203B41FA5}">
                      <a16:colId xmlns:a16="http://schemas.microsoft.com/office/drawing/2014/main" val="3910045990"/>
                    </a:ext>
                  </a:extLst>
                </a:gridCol>
                <a:gridCol w="637840">
                  <a:extLst>
                    <a:ext uri="{9D8B030D-6E8A-4147-A177-3AD203B41FA5}">
                      <a16:colId xmlns:a16="http://schemas.microsoft.com/office/drawing/2014/main" val="2122228303"/>
                    </a:ext>
                  </a:extLst>
                </a:gridCol>
                <a:gridCol w="538866">
                  <a:extLst>
                    <a:ext uri="{9D8B030D-6E8A-4147-A177-3AD203B41FA5}">
                      <a16:colId xmlns:a16="http://schemas.microsoft.com/office/drawing/2014/main" val="1993920457"/>
                    </a:ext>
                  </a:extLst>
                </a:gridCol>
                <a:gridCol w="560860">
                  <a:extLst>
                    <a:ext uri="{9D8B030D-6E8A-4147-A177-3AD203B41FA5}">
                      <a16:colId xmlns:a16="http://schemas.microsoft.com/office/drawing/2014/main" val="1118943362"/>
                    </a:ext>
                  </a:extLst>
                </a:gridCol>
              </a:tblGrid>
              <a:tr h="32615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2665" marR="62665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2665" marR="6266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Mean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2665" marR="6266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Min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2665" marR="6266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Max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2665" marR="62665" marT="0" marB="0" anchor="ctr"/>
                </a:tc>
                <a:extLst>
                  <a:ext uri="{0D108BD9-81ED-4DB2-BD59-A6C34878D82A}">
                    <a16:rowId xmlns:a16="http://schemas.microsoft.com/office/drawing/2014/main" val="4263013316"/>
                  </a:ext>
                </a:extLst>
              </a:tr>
              <a:tr h="32615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Total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2665" marR="62665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2665" marR="6266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13.2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2665" marR="6266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1.5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2665" marR="6266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58.3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2665" marR="62665" marT="0" marB="0" anchor="ctr"/>
                </a:tc>
                <a:extLst>
                  <a:ext uri="{0D108BD9-81ED-4DB2-BD59-A6C34878D82A}">
                    <a16:rowId xmlns:a16="http://schemas.microsoft.com/office/drawing/2014/main" val="1828663186"/>
                  </a:ext>
                </a:extLst>
              </a:tr>
              <a:tr h="326153">
                <a:tc rowSpan="3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By living location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2665" marR="62665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Rural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2665" marR="6266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8.0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2665" marR="6266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1.5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2665" marR="6266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37.7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2665" marR="62665" marT="0" marB="0" anchor="ctr"/>
                </a:tc>
                <a:extLst>
                  <a:ext uri="{0D108BD9-81ED-4DB2-BD59-A6C34878D82A}">
                    <a16:rowId xmlns:a16="http://schemas.microsoft.com/office/drawing/2014/main" val="1093763323"/>
                  </a:ext>
                </a:extLst>
              </a:tr>
              <a:tr h="32615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Urban cluster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2665" marR="6266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12.0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2665" marR="6266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1.6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2665" marR="6266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35.6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2665" marR="62665" marT="0" marB="0" anchor="ctr"/>
                </a:tc>
                <a:extLst>
                  <a:ext uri="{0D108BD9-81ED-4DB2-BD59-A6C34878D82A}">
                    <a16:rowId xmlns:a16="http://schemas.microsoft.com/office/drawing/2014/main" val="4154055691"/>
                  </a:ext>
                </a:extLst>
              </a:tr>
              <a:tr h="32615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Urbanized area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2665" marR="6266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18.4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2665" marR="6266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2.6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2665" marR="6266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58.3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2665" marR="62665" marT="0" marB="0" anchor="ctr"/>
                </a:tc>
                <a:extLst>
                  <a:ext uri="{0D108BD9-81ED-4DB2-BD59-A6C34878D82A}">
                    <a16:rowId xmlns:a16="http://schemas.microsoft.com/office/drawing/2014/main" val="1119191408"/>
                  </a:ext>
                </a:extLst>
              </a:tr>
              <a:tr h="326153">
                <a:tc rowSpan="5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By median household income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2665" marR="62665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&lt;$20,000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2665" marR="6266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16.1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2665" marR="6266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2.0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2665" marR="6266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56.8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2665" marR="62665" marT="0" marB="0" anchor="ctr"/>
                </a:tc>
                <a:extLst>
                  <a:ext uri="{0D108BD9-81ED-4DB2-BD59-A6C34878D82A}">
                    <a16:rowId xmlns:a16="http://schemas.microsoft.com/office/drawing/2014/main" val="3454246228"/>
                  </a:ext>
                </a:extLst>
              </a:tr>
              <a:tr h="32615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$20,000 to &lt;$35,000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2665" marR="6266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13.2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2665" marR="6266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1.6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2665" marR="6266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58.3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2665" marR="62665" marT="0" marB="0" anchor="ctr"/>
                </a:tc>
                <a:extLst>
                  <a:ext uri="{0D108BD9-81ED-4DB2-BD59-A6C34878D82A}">
                    <a16:rowId xmlns:a16="http://schemas.microsoft.com/office/drawing/2014/main" val="2216721113"/>
                  </a:ext>
                </a:extLst>
              </a:tr>
              <a:tr h="32615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$35,000 to &lt;$50,000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2665" marR="6266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11.8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2665" marR="6266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1.5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2665" marR="6266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58.0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2665" marR="62665" marT="0" marB="0" anchor="ctr"/>
                </a:tc>
                <a:extLst>
                  <a:ext uri="{0D108BD9-81ED-4DB2-BD59-A6C34878D82A}">
                    <a16:rowId xmlns:a16="http://schemas.microsoft.com/office/drawing/2014/main" val="526736115"/>
                  </a:ext>
                </a:extLst>
              </a:tr>
              <a:tr h="32615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$50,000 to &lt;$75,000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2665" marR="6266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12.8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2665" marR="6266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1.6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2665" marR="6266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55.7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2665" marR="62665" marT="0" marB="0" anchor="ctr"/>
                </a:tc>
                <a:extLst>
                  <a:ext uri="{0D108BD9-81ED-4DB2-BD59-A6C34878D82A}">
                    <a16:rowId xmlns:a16="http://schemas.microsoft.com/office/drawing/2014/main" val="1119093412"/>
                  </a:ext>
                </a:extLst>
              </a:tr>
              <a:tr h="32615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≥$75,000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2665" marR="6266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16.5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2665" marR="6266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2.1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2665" marR="6266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55.5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2665" marR="62665" marT="0" marB="0" anchor="ctr"/>
                </a:tc>
                <a:extLst>
                  <a:ext uri="{0D108BD9-81ED-4DB2-BD59-A6C34878D82A}">
                    <a16:rowId xmlns:a16="http://schemas.microsoft.com/office/drawing/2014/main" val="3800416814"/>
                  </a:ext>
                </a:extLst>
              </a:tr>
            </a:tbl>
          </a:graphicData>
        </a:graphic>
      </p:graphicFrame>
      <p:pic>
        <p:nvPicPr>
          <p:cNvPr id="13" name="Picture 12">
            <a:extLst>
              <a:ext uri="{FF2B5EF4-FFF2-40B4-BE49-F238E27FC236}">
                <a16:creationId xmlns:a16="http://schemas.microsoft.com/office/drawing/2014/main" id="{E49A27AC-D449-4D0A-91DD-6554F0AF767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6111" y="1331731"/>
            <a:ext cx="7129644" cy="450293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728335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FF2895E-9AD8-4A0F-87AB-02300E56AD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3362" y="257839"/>
            <a:ext cx="3854528" cy="539604"/>
          </a:xfrm>
        </p:spPr>
        <p:txBody>
          <a:bodyPr>
            <a:noAutofit/>
          </a:bodyPr>
          <a:lstStyle/>
          <a:p>
            <a:r>
              <a:rPr lang="en-US" sz="3600" dirty="0"/>
              <a:t>Results – Burden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B080C0DC-3C10-4210-82C2-7964BBB697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9705659"/>
              </p:ext>
            </p:extLst>
          </p:nvPr>
        </p:nvGraphicFramePr>
        <p:xfrm>
          <a:off x="441122" y="1084522"/>
          <a:ext cx="11309756" cy="5623673"/>
        </p:xfrm>
        <a:graphic>
          <a:graphicData uri="http://schemas.openxmlformats.org/drawingml/2006/table">
            <a:tbl>
              <a:tblPr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881189">
                  <a:extLst>
                    <a:ext uri="{9D8B030D-6E8A-4147-A177-3AD203B41FA5}">
                      <a16:colId xmlns:a16="http://schemas.microsoft.com/office/drawing/2014/main" val="2443132893"/>
                    </a:ext>
                  </a:extLst>
                </a:gridCol>
                <a:gridCol w="1447049">
                  <a:extLst>
                    <a:ext uri="{9D8B030D-6E8A-4147-A177-3AD203B41FA5}">
                      <a16:colId xmlns:a16="http://schemas.microsoft.com/office/drawing/2014/main" val="1598311916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680208141"/>
                    </a:ext>
                  </a:extLst>
                </a:gridCol>
                <a:gridCol w="873760">
                  <a:extLst>
                    <a:ext uri="{9D8B030D-6E8A-4147-A177-3AD203B41FA5}">
                      <a16:colId xmlns:a16="http://schemas.microsoft.com/office/drawing/2014/main" val="4175392988"/>
                    </a:ext>
                  </a:extLst>
                </a:gridCol>
                <a:gridCol w="1270000">
                  <a:extLst>
                    <a:ext uri="{9D8B030D-6E8A-4147-A177-3AD203B41FA5}">
                      <a16:colId xmlns:a16="http://schemas.microsoft.com/office/drawing/2014/main" val="1198217793"/>
                    </a:ext>
                  </a:extLst>
                </a:gridCol>
                <a:gridCol w="1422400">
                  <a:extLst>
                    <a:ext uri="{9D8B030D-6E8A-4147-A177-3AD203B41FA5}">
                      <a16:colId xmlns:a16="http://schemas.microsoft.com/office/drawing/2014/main" val="4026889467"/>
                    </a:ext>
                  </a:extLst>
                </a:gridCol>
                <a:gridCol w="579120">
                  <a:extLst>
                    <a:ext uri="{9D8B030D-6E8A-4147-A177-3AD203B41FA5}">
                      <a16:colId xmlns:a16="http://schemas.microsoft.com/office/drawing/2014/main" val="1151794063"/>
                    </a:ext>
                  </a:extLst>
                </a:gridCol>
                <a:gridCol w="802640">
                  <a:extLst>
                    <a:ext uri="{9D8B030D-6E8A-4147-A177-3AD203B41FA5}">
                      <a16:colId xmlns:a16="http://schemas.microsoft.com/office/drawing/2014/main" val="509639562"/>
                    </a:ext>
                  </a:extLst>
                </a:gridCol>
                <a:gridCol w="792480">
                  <a:extLst>
                    <a:ext uri="{9D8B030D-6E8A-4147-A177-3AD203B41FA5}">
                      <a16:colId xmlns:a16="http://schemas.microsoft.com/office/drawing/2014/main" val="3143231583"/>
                    </a:ext>
                  </a:extLst>
                </a:gridCol>
                <a:gridCol w="717118">
                  <a:extLst>
                    <a:ext uri="{9D8B030D-6E8A-4147-A177-3AD203B41FA5}">
                      <a16:colId xmlns:a16="http://schemas.microsoft.com/office/drawing/2014/main" val="811135222"/>
                    </a:ext>
                  </a:extLst>
                </a:gridCol>
              </a:tblGrid>
              <a:tr h="48427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209" marR="50209" marT="0" marB="0" anchor="ctr"/>
                </a:tc>
                <a:tc gridSpan="3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</a:rPr>
                        <a:t>Results using flat national-level IR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209" marR="50209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Results using state-specific IR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209" marR="50209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</a:rPr>
                        <a:t>Difference (%)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209" marR="50209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5473103"/>
                  </a:ext>
                </a:extLst>
              </a:tr>
              <a:tr h="66531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209" marR="5020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Incident cases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209" marR="5020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AC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209" marR="5020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AF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209" marR="5020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Incident cases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209" marR="5020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AC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209" marR="5020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AF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209" marR="5020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Incident cases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209" marR="5020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AC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209" marR="5020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AF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209" marR="50209" marT="0" marB="0" anchor="ctr"/>
                </a:tc>
                <a:extLst>
                  <a:ext uri="{0D108BD9-81ED-4DB2-BD59-A6C34878D82A}">
                    <a16:rowId xmlns:a16="http://schemas.microsoft.com/office/drawing/2014/main" val="3221824211"/>
                  </a:ext>
                </a:extLst>
              </a:tr>
              <a:tr h="49712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Total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209" marR="5020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794,934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209" marR="5020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141,931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209" marR="5020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17.9%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209" marR="5020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1" u="sng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747,437</a:t>
                      </a:r>
                      <a:endParaRPr lang="en-US" sz="1600" b="0" i="1" u="sng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209" marR="5020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1" u="sng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131,739</a:t>
                      </a:r>
                      <a:endParaRPr lang="en-US" sz="1600" b="0" i="1" u="sng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209" marR="5020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1" u="sng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17.6%</a:t>
                      </a:r>
                      <a:endParaRPr lang="en-US" sz="1600" b="0" i="1" u="sng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209" marR="5020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1" u="sng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-6.0%</a:t>
                      </a:r>
                      <a:endParaRPr lang="en-US" sz="1600" b="0" i="1" u="sng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209" marR="5020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1" u="sng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-7.2%</a:t>
                      </a:r>
                      <a:endParaRPr lang="en-US" sz="1600" b="0" i="1" u="sng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209" marR="5020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1" u="sng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-1.7%</a:t>
                      </a:r>
                      <a:endParaRPr lang="en-US" sz="1600" b="0" i="1" u="sng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209" marR="50209" marT="0" marB="0" anchor="ctr"/>
                </a:tc>
                <a:extLst>
                  <a:ext uri="{0D108BD9-81ED-4DB2-BD59-A6C34878D82A}">
                    <a16:rowId xmlns:a16="http://schemas.microsoft.com/office/drawing/2014/main" val="745252565"/>
                  </a:ext>
                </a:extLst>
              </a:tr>
              <a:tr h="49712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Rural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209" marR="5020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148,470 (19%)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209" marR="5020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14,466 (10%)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209" marR="5020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9.7%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209" marR="5020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140,799 (19%)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209" marR="5020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13,788 (10%)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209" marR="5020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9.8%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209" marR="5020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-5.2%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209" marR="5020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-4.7%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209" marR="5020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1.0%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209" marR="50209" marT="0" marB="0" anchor="ctr"/>
                </a:tc>
                <a:extLst>
                  <a:ext uri="{0D108BD9-81ED-4DB2-BD59-A6C34878D82A}">
                    <a16:rowId xmlns:a16="http://schemas.microsoft.com/office/drawing/2014/main" val="1908199821"/>
                  </a:ext>
                </a:extLst>
              </a:tr>
              <a:tr h="49712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Urban cluster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209" marR="5020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75,453 (9%)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209" marR="5020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9,844 (7%)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209" marR="5020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13.0%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209" marR="5020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70,524 (9%)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209" marR="5020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9,206 (7%)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209" marR="5020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13.1%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209" marR="5020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-6.5%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209" marR="5020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-6.5%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209" marR="5020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0.8%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209" marR="50209" marT="0" marB="0" anchor="ctr"/>
                </a:tc>
                <a:extLst>
                  <a:ext uri="{0D108BD9-81ED-4DB2-BD59-A6C34878D82A}">
                    <a16:rowId xmlns:a16="http://schemas.microsoft.com/office/drawing/2014/main" val="4171806093"/>
                  </a:ext>
                </a:extLst>
              </a:tr>
              <a:tr h="49712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Urbanized area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209" marR="5020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571,011 (72%)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209" marR="5020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117,621 (83%)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209" marR="5020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20.6%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209" marR="5020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536,113 (72%)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209" marR="5020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108,745 (83%)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209" marR="5020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20.3%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209" marR="5020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-6.1%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209" marR="5020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-7.5%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209" marR="5020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-1.5%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209" marR="50209" marT="0" marB="0" anchor="ctr"/>
                </a:tc>
                <a:extLst>
                  <a:ext uri="{0D108BD9-81ED-4DB2-BD59-A6C34878D82A}">
                    <a16:rowId xmlns:a16="http://schemas.microsoft.com/office/drawing/2014/main" val="324933904"/>
                  </a:ext>
                </a:extLst>
              </a:tr>
              <a:tr h="49712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&lt;$20,000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209" marR="5020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28,207 (4%)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209" marR="5020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5,892 (4%)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209" marR="5020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20.9%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209" marR="5020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27,770 (4%)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209" marR="5020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5,786 (4%)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209" marR="5020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20.8%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209" marR="5020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-1.5%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209" marR="5020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-1.8%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209" marR="5020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-0.5%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209" marR="50209" marT="0" marB="0" anchor="ctr"/>
                </a:tc>
                <a:extLst>
                  <a:ext uri="{0D108BD9-81ED-4DB2-BD59-A6C34878D82A}">
                    <a16:rowId xmlns:a16="http://schemas.microsoft.com/office/drawing/2014/main" val="926467899"/>
                  </a:ext>
                </a:extLst>
              </a:tr>
              <a:tr h="49712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$20,000 to &lt;$35,000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209" marR="5020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137,765 (17%)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209" marR="5020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25,794 (18%)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209" marR="5020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18.7%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209" marR="5020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132,843 (18%)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209" marR="5020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24,699 (19%)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209" marR="5020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18.6%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209" marR="5020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-3.6%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209" marR="5020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-4.2%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209" marR="5020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-0.5%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209" marR="50209" marT="0" marB="0" anchor="ctr"/>
                </a:tc>
                <a:extLst>
                  <a:ext uri="{0D108BD9-81ED-4DB2-BD59-A6C34878D82A}">
                    <a16:rowId xmlns:a16="http://schemas.microsoft.com/office/drawing/2014/main" val="586002893"/>
                  </a:ext>
                </a:extLst>
              </a:tr>
              <a:tr h="49712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$35,000 to &lt;$50,000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209" marR="5020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200,367 (25%)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209" marR="5020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34,549 (24%)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209" marR="5020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17.2%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209" marR="5020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188,466 (25%)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209" marR="5020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32,088 (24%)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209" marR="5020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17.0%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209" marR="5020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-5.9%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209" marR="5020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-7.1%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209" marR="5020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-1.2%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209" marR="50209" marT="0" marB="0" anchor="ctr"/>
                </a:tc>
                <a:extLst>
                  <a:ext uri="{0D108BD9-81ED-4DB2-BD59-A6C34878D82A}">
                    <a16:rowId xmlns:a16="http://schemas.microsoft.com/office/drawing/2014/main" val="1588997950"/>
                  </a:ext>
                </a:extLst>
              </a:tr>
              <a:tr h="49712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$50,000 to &lt;$75,000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209" marR="5020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236,827 (30%)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209" marR="5020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40,540 (29%)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209" marR="5020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17.1%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209" marR="5020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221,334 (30%)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209" marR="5020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37,253 (28%)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209" marR="5020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16.8%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209" marR="5020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-6.5%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209" marR="5020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-8.1%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209" marR="5020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-1.8%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209" marR="50209" marT="0" marB="0" anchor="ctr"/>
                </a:tc>
                <a:extLst>
                  <a:ext uri="{0D108BD9-81ED-4DB2-BD59-A6C34878D82A}">
                    <a16:rowId xmlns:a16="http://schemas.microsoft.com/office/drawing/2014/main" val="1893536921"/>
                  </a:ext>
                </a:extLst>
              </a:tr>
              <a:tr h="49712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≥$75,000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209" marR="5020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191,621 (24%)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209" marR="5020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35,128 (25%)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209" marR="5020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18.3%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209" marR="5020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176,880 (24%)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209" marR="5020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31,885 (24%)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209" marR="5020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18.0%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209" marR="5020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-7.7%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209" marR="5020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-9.2%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209" marR="5020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-1.6%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209" marR="50209" marT="0" marB="0" anchor="ctr"/>
                </a:tc>
                <a:extLst>
                  <a:ext uri="{0D108BD9-81ED-4DB2-BD59-A6C34878D82A}">
                    <a16:rowId xmlns:a16="http://schemas.microsoft.com/office/drawing/2014/main" val="26018156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449811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B29BA-4EF3-4C8C-9235-39A9EECAE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Attributable fraction distribution by median household income for each state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416000-4746-4439-846A-60F451A27DB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image14.png">
            <a:extLst>
              <a:ext uri="{FF2B5EF4-FFF2-40B4-BE49-F238E27FC236}">
                <a16:creationId xmlns:a16="http://schemas.microsoft.com/office/drawing/2014/main" id="{2D5D0876-088F-4430-9C46-5BA1CCA786DB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4595706" y="45720"/>
            <a:ext cx="6918960" cy="6766560"/>
          </a:xfrm>
          <a:prstGeom prst="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513643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03BB5B-AFF0-4EC4-9728-8CF5D1FBDB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417018"/>
            <a:ext cx="7966936" cy="1278466"/>
          </a:xfrm>
        </p:spPr>
        <p:txBody>
          <a:bodyPr>
            <a:normAutofit/>
          </a:bodyPr>
          <a:lstStyle/>
          <a:p>
            <a:r>
              <a:rPr lang="en-US" sz="3600" dirty="0"/>
              <a:t>Interactive maps of results at the county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0420FE-14B8-4635-AF39-41BFA01E5BE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697969-361C-4F64-9949-DA6F0AAF6E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1090" y="1990271"/>
            <a:ext cx="8355580" cy="445071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503269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B65E30-0E06-4371-88CA-48F09EA49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Practicum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66633C-35C9-49B7-A447-8832090AD1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Objective 1</a:t>
            </a:r>
            <a:r>
              <a:rPr lang="en-US" dirty="0"/>
              <a:t>: Prepare air pollution, census and asthma survey data sets for epidemiological analysis.</a:t>
            </a:r>
          </a:p>
          <a:p>
            <a:r>
              <a:rPr lang="en-US" b="1" dirty="0"/>
              <a:t>Objective 2</a:t>
            </a:r>
            <a:r>
              <a:rPr lang="en-US" dirty="0"/>
              <a:t>: Estimate the burden of disease of childhood asthma due to air pollution in the US at a national and state level and compare health burden across the different social strata.</a:t>
            </a:r>
          </a:p>
          <a:p>
            <a:r>
              <a:rPr lang="en-US" b="1" dirty="0"/>
              <a:t>Objective 3:</a:t>
            </a:r>
            <a:r>
              <a:rPr lang="en-US" dirty="0"/>
              <a:t> Design and develop health promotion material illustrating the impact of the burden of air pollution on children.</a:t>
            </a:r>
          </a:p>
          <a:p>
            <a:r>
              <a:rPr lang="en-US" b="1" dirty="0"/>
              <a:t>Objective 4: </a:t>
            </a:r>
            <a:r>
              <a:rPr lang="en-US" dirty="0"/>
              <a:t>Demonstrate the underlying methods and explain the burden of disease project to the organizational workforce.</a:t>
            </a:r>
          </a:p>
          <a:p>
            <a:r>
              <a:rPr lang="en-US" b="1" dirty="0"/>
              <a:t>Objective 5: </a:t>
            </a:r>
            <a:r>
              <a:rPr lang="en-US" dirty="0"/>
              <a:t>Participate in the write up of a scholarly article with the organization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16558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FD324-6E19-44D3-8071-3CA76ADCFD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1498604"/>
            <a:ext cx="4064787" cy="1278466"/>
          </a:xfrm>
        </p:spPr>
        <p:txBody>
          <a:bodyPr>
            <a:normAutofit/>
          </a:bodyPr>
          <a:lstStyle/>
          <a:p>
            <a:r>
              <a:rPr lang="en-US" sz="2800" dirty="0"/>
              <a:t>Interactive table of results at the city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5FF897-0EF3-462F-8E61-2B614CD89A28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078370A-0946-4672-AC62-1BA4FA5827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62699" y="290010"/>
            <a:ext cx="6851967" cy="627797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446482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BB75BA-7B40-49A2-841C-098766C2C4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" y="1298362"/>
            <a:ext cx="4242302" cy="1280588"/>
          </a:xfrm>
        </p:spPr>
        <p:txBody>
          <a:bodyPr>
            <a:normAutofit fontScale="90000"/>
          </a:bodyPr>
          <a:lstStyle/>
          <a:p>
            <a:r>
              <a:rPr lang="en-US" sz="2400" dirty="0"/>
              <a:t>Data sets at multiple geographical levels summarizing the burden estimates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5B1C146-620A-4C38-874D-E67F050285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531862" y="595400"/>
            <a:ext cx="7512831" cy="6110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2E7AFAB-A1FB-40E4-B23A-CFFBE3B43CA0}"/>
              </a:ext>
            </a:extLst>
          </p:cNvPr>
          <p:cNvSpPr txBox="1">
            <a:spLocks/>
          </p:cNvSpPr>
          <p:nvPr/>
        </p:nvSpPr>
        <p:spPr>
          <a:xfrm>
            <a:off x="289560" y="2873195"/>
            <a:ext cx="4027259" cy="23048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County</a:t>
            </a:r>
          </a:p>
          <a:p>
            <a:r>
              <a:rPr lang="en-US" dirty="0"/>
              <a:t>City (Place)</a:t>
            </a:r>
          </a:p>
          <a:p>
            <a:r>
              <a:rPr lang="en-US" dirty="0"/>
              <a:t>Zip code</a:t>
            </a:r>
          </a:p>
          <a:p>
            <a:r>
              <a:rPr lang="en-US" dirty="0"/>
              <a:t>School District</a:t>
            </a:r>
          </a:p>
        </p:txBody>
      </p:sp>
    </p:spTree>
    <p:extLst>
      <p:ext uri="{BB962C8B-B14F-4D97-AF65-F5344CB8AC3E}">
        <p14:creationId xmlns:p14="http://schemas.microsoft.com/office/powerpoint/2010/main" val="1736303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9D979E-3B18-4294-8B7D-715E468882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1232790"/>
            <a:ext cx="4117950" cy="1278466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GITHUB repository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D3B7201-5F33-488A-9E52-8884F0ADBF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0093" r="11000"/>
          <a:stretch/>
        </p:blipFill>
        <p:spPr>
          <a:xfrm>
            <a:off x="4678326" y="732637"/>
            <a:ext cx="7325139" cy="579575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D34167-7FEB-4AD0-8635-3287AB6A105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05669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2FEC54-5DDE-4164-B015-9258D87D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1498604"/>
            <a:ext cx="4277438" cy="1278466"/>
          </a:xfrm>
        </p:spPr>
        <p:txBody>
          <a:bodyPr>
            <a:normAutofit fontScale="90000"/>
          </a:bodyPr>
          <a:lstStyle/>
          <a:p>
            <a:r>
              <a:rPr lang="en-US" sz="2800" dirty="0"/>
              <a:t>Step by step analysis guide for running the code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C81C18E-AE93-4650-8582-C1E69619A2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3621" y="144464"/>
            <a:ext cx="4740593" cy="656907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0FEBA7-3E89-4D11-AA9A-F85C6DDBFBC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2362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5D3232A-18DA-4718-9B1F-57332876C2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12976"/>
            <a:ext cx="10515600" cy="1432047"/>
          </a:xfrm>
        </p:spPr>
        <p:txBody>
          <a:bodyPr>
            <a:normAutofit/>
          </a:bodyPr>
          <a:lstStyle/>
          <a:p>
            <a:pPr algn="ctr"/>
            <a:r>
              <a:rPr lang="en-US" sz="7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dwardian Script ITC" panose="030303020407070D0804" pitchFamily="66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9925722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Outline (Slide is hidden)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25000" lnSpcReduction="20000"/>
          </a:bodyPr>
          <a:lstStyle/>
          <a:p>
            <a:pPr marL="0" indent="0">
              <a:buNone/>
            </a:pPr>
            <a:r>
              <a:rPr lang="en-US" sz="3600" dirty="0"/>
              <a:t>Introduction</a:t>
            </a:r>
          </a:p>
          <a:p>
            <a:pPr lvl="1"/>
            <a:r>
              <a:rPr lang="en-US" sz="3200" dirty="0"/>
              <a:t>Childhood asthma (definition, statistics, costs associated, and causes)</a:t>
            </a:r>
          </a:p>
          <a:p>
            <a:pPr lvl="1"/>
            <a:r>
              <a:rPr lang="en-US" sz="3200" dirty="0"/>
              <a:t>New emerging evidence of TRAP </a:t>
            </a:r>
          </a:p>
          <a:p>
            <a:pPr lvl="1"/>
            <a:r>
              <a:rPr lang="en-US" sz="3200" dirty="0"/>
              <a:t>Rational for the study (Meta-analysis, development of LUR model) </a:t>
            </a:r>
          </a:p>
          <a:p>
            <a:pPr lvl="1"/>
            <a:r>
              <a:rPr lang="en-US" sz="3200" dirty="0"/>
              <a:t>What this study tries to achieve (estimate US burden across two years) </a:t>
            </a:r>
          </a:p>
          <a:p>
            <a:pPr marL="0" indent="0">
              <a:buNone/>
            </a:pPr>
            <a:r>
              <a:rPr lang="en-US" sz="3600" dirty="0"/>
              <a:t>Methods and {some results}</a:t>
            </a:r>
          </a:p>
          <a:p>
            <a:pPr lvl="1"/>
            <a:r>
              <a:rPr lang="en-US" sz="3200" dirty="0"/>
              <a:t>Study area and time points </a:t>
            </a:r>
          </a:p>
          <a:p>
            <a:pPr lvl="1"/>
            <a:r>
              <a:rPr lang="en-US" sz="3200" dirty="0"/>
              <a:t>Census data </a:t>
            </a:r>
          </a:p>
          <a:p>
            <a:pPr lvl="1"/>
            <a:r>
              <a:rPr lang="en-US" sz="3200" dirty="0"/>
              <a:t>Asthma incidence and prevalence {results} </a:t>
            </a:r>
          </a:p>
          <a:p>
            <a:pPr lvl="1"/>
            <a:r>
              <a:rPr lang="en-US" sz="3200" dirty="0"/>
              <a:t>Concentration response function {results} </a:t>
            </a:r>
          </a:p>
          <a:p>
            <a:pPr lvl="1"/>
            <a:r>
              <a:rPr lang="en-US" sz="3200" dirty="0"/>
              <a:t>LUR Models </a:t>
            </a:r>
          </a:p>
          <a:p>
            <a:pPr lvl="1"/>
            <a:r>
              <a:rPr lang="en-US" sz="3200" dirty="0"/>
              <a:t>Formulas </a:t>
            </a:r>
          </a:p>
          <a:p>
            <a:pPr lvl="1"/>
            <a:r>
              <a:rPr lang="en-US" sz="3200" dirty="0"/>
              <a:t>“Safety level” scenarios </a:t>
            </a:r>
          </a:p>
          <a:p>
            <a:pPr lvl="1"/>
            <a:r>
              <a:rPr lang="en-US" sz="3200" dirty="0"/>
              <a:t>Sensitivity analysis </a:t>
            </a:r>
          </a:p>
          <a:p>
            <a:pPr lvl="1"/>
            <a:r>
              <a:rPr lang="en-US" sz="3200" dirty="0"/>
              <a:t>Software used 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B2A7F2-613E-4D3D-A162-EB72973E586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25000" lnSpcReduction="20000"/>
          </a:bodyPr>
          <a:lstStyle/>
          <a:p>
            <a:pPr marL="0" indent="0">
              <a:buNone/>
            </a:pPr>
            <a:r>
              <a:rPr lang="en-US" sz="3600" dirty="0"/>
              <a:t>Results </a:t>
            </a:r>
          </a:p>
          <a:p>
            <a:pPr lvl="1"/>
            <a:r>
              <a:rPr lang="en-US" sz="3200" dirty="0"/>
              <a:t>Pollutants concentration results by state </a:t>
            </a:r>
          </a:p>
          <a:p>
            <a:pPr lvl="1"/>
            <a:r>
              <a:rPr lang="en-US" sz="3200" dirty="0"/>
              <a:t>Attributable number of asthma incident cases </a:t>
            </a:r>
          </a:p>
          <a:p>
            <a:pPr lvl="1"/>
            <a:r>
              <a:rPr lang="en-US" sz="3200" dirty="0"/>
              <a:t>Attributable number of asthma incident cases by living location </a:t>
            </a:r>
          </a:p>
          <a:p>
            <a:pPr lvl="1"/>
            <a:r>
              <a:rPr lang="en-US" sz="3200" dirty="0"/>
              <a:t>Attributable number of asthma incident cases by median household income </a:t>
            </a:r>
          </a:p>
          <a:p>
            <a:pPr lvl="1"/>
            <a:r>
              <a:rPr lang="en-US" sz="3200" dirty="0"/>
              <a:t>“Safe levels” scenarios </a:t>
            </a:r>
          </a:p>
          <a:p>
            <a:pPr lvl="1"/>
            <a:r>
              <a:rPr lang="en-US" sz="3200" dirty="0"/>
              <a:t>Sensitivity analysis </a:t>
            </a:r>
          </a:p>
          <a:p>
            <a:pPr lvl="1"/>
            <a:r>
              <a:rPr lang="en-US" sz="3200" dirty="0"/>
              <a:t>Interactive Maps </a:t>
            </a:r>
          </a:p>
          <a:p>
            <a:pPr marL="0" indent="0">
              <a:buNone/>
            </a:pPr>
            <a:r>
              <a:rPr lang="en-US" sz="3600" dirty="0"/>
              <a:t>Discussion </a:t>
            </a:r>
          </a:p>
          <a:p>
            <a:pPr lvl="1"/>
            <a:r>
              <a:rPr lang="en-US" sz="3200" dirty="0"/>
              <a:t>Summary of key findings </a:t>
            </a:r>
          </a:p>
          <a:p>
            <a:pPr lvl="1"/>
            <a:r>
              <a:rPr lang="en-US" sz="3200" dirty="0"/>
              <a:t>Comparing with previous studies </a:t>
            </a:r>
          </a:p>
          <a:p>
            <a:pPr lvl="1"/>
            <a:r>
              <a:rPr lang="en-US" sz="3200" dirty="0"/>
              <a:t>Strengths and limitations </a:t>
            </a:r>
          </a:p>
          <a:p>
            <a:pPr marL="0" indent="0">
              <a:buNone/>
            </a:pPr>
            <a:r>
              <a:rPr lang="en-US" sz="3600" dirty="0"/>
              <a:t>Conclusion</a:t>
            </a:r>
          </a:p>
          <a:p>
            <a:pPr marL="0" indent="0">
              <a:buNone/>
            </a:pPr>
            <a:r>
              <a:rPr lang="en-US" sz="3600" dirty="0"/>
              <a:t>References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59099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60ABC2-1E9F-4EE7-9FC4-92A8ED2FA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Practicum deliverables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52678A-3B2E-4DCC-BC01-118BC131B3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Objective 1</a:t>
            </a:r>
            <a:r>
              <a:rPr lang="en-US" dirty="0"/>
              <a:t>:Prepare multiple burden data sets at varying geographical levels, tables for asthma incidence rates by state and a tutorial for step by step.</a:t>
            </a:r>
          </a:p>
          <a:p>
            <a:endParaRPr lang="en-US" b="1" dirty="0"/>
          </a:p>
          <a:p>
            <a:r>
              <a:rPr lang="en-US" b="1" dirty="0"/>
              <a:t>Objective 2</a:t>
            </a:r>
            <a:r>
              <a:rPr lang="en-US" dirty="0"/>
              <a:t>:Produce tables and plots for the results of the study.</a:t>
            </a:r>
          </a:p>
          <a:p>
            <a:endParaRPr lang="en-US" b="1" dirty="0"/>
          </a:p>
          <a:p>
            <a:r>
              <a:rPr lang="en-US" b="1" dirty="0"/>
              <a:t>Objective 3</a:t>
            </a:r>
            <a:r>
              <a:rPr lang="en-US" dirty="0"/>
              <a:t>:Publish interactive tables and maps.</a:t>
            </a:r>
          </a:p>
          <a:p>
            <a:endParaRPr lang="en-US" b="1" dirty="0"/>
          </a:p>
          <a:p>
            <a:r>
              <a:rPr lang="en-US" b="1" dirty="0"/>
              <a:t>Objective 4</a:t>
            </a:r>
            <a:r>
              <a:rPr lang="en-US" dirty="0"/>
              <a:t>:Presentation and GITHUB repository</a:t>
            </a:r>
          </a:p>
          <a:p>
            <a:endParaRPr lang="en-US" b="1" dirty="0"/>
          </a:p>
          <a:p>
            <a:r>
              <a:rPr lang="en-US" b="1" dirty="0"/>
              <a:t>Objective 5</a:t>
            </a:r>
            <a:r>
              <a:rPr lang="en-US" dirty="0"/>
              <a:t>:Write-up methods and results section of a paper.</a:t>
            </a:r>
          </a:p>
        </p:txBody>
      </p:sp>
    </p:spTree>
    <p:extLst>
      <p:ext uri="{BB962C8B-B14F-4D97-AF65-F5344CB8AC3E}">
        <p14:creationId xmlns:p14="http://schemas.microsoft.com/office/powerpoint/2010/main" val="20848080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EFF3F8-8879-4BB6-BB79-F8FB2B8F85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- Asthma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0CE5A93-BC70-4FE3-8CCA-B15F26047E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1589" y="1401682"/>
            <a:ext cx="6627371" cy="4394994"/>
          </a:xfrm>
          <a:prstGeom prst="rect">
            <a:avLst/>
          </a:prstGeom>
          <a:effectLst>
            <a:glow rad="2286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F7DBFE22-4FC7-434D-92CE-722DACEBF8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3040" y="2481579"/>
            <a:ext cx="4906716" cy="2446021"/>
          </a:xfrm>
        </p:spPr>
        <p:txBody>
          <a:bodyPr>
            <a:normAutofit/>
          </a:bodyPr>
          <a:lstStyle/>
          <a:p>
            <a:endParaRPr lang="en-US" dirty="0"/>
          </a:p>
          <a:p>
            <a:pPr marL="0" indent="0">
              <a:buNone/>
            </a:pPr>
            <a:r>
              <a:rPr lang="en-US" dirty="0"/>
              <a:t>Asthma is the </a:t>
            </a:r>
            <a:r>
              <a:rPr lang="en-US" b="1" i="1" dirty="0"/>
              <a:t>reversible</a:t>
            </a:r>
            <a:r>
              <a:rPr lang="en-US" dirty="0"/>
              <a:t> or partially reversible </a:t>
            </a:r>
            <a:r>
              <a:rPr lang="en-US" b="1" i="1" dirty="0"/>
              <a:t>obstruction </a:t>
            </a:r>
            <a:r>
              <a:rPr lang="en-US" i="1" dirty="0"/>
              <a:t>of</a:t>
            </a:r>
            <a:r>
              <a:rPr lang="en-US" b="1" i="1" dirty="0"/>
              <a:t> airflow</a:t>
            </a:r>
            <a:r>
              <a:rPr lang="en-US" dirty="0"/>
              <a:t> presenting as episodes of wheezing, cough and shortness of breath with varying degrees of severity</a:t>
            </a:r>
          </a:p>
          <a:p>
            <a:endParaRPr lang="en-US" baseline="300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1511965-D27B-4AF7-870C-1B4BEF44682B}"/>
              </a:ext>
            </a:extLst>
          </p:cNvPr>
          <p:cNvSpPr/>
          <p:nvPr/>
        </p:nvSpPr>
        <p:spPr>
          <a:xfrm>
            <a:off x="5371588" y="5796676"/>
            <a:ext cx="662737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00" dirty="0"/>
              <a:t>By United States-National Institute of Health: National Heart, Lung, Blood Institute - http://www.nhlbi.nih.gov/health/health-topics/topics/asthma/, Public Domain, https://commons.wikimedia.org/w/index.php?curid=24760677</a:t>
            </a:r>
          </a:p>
        </p:txBody>
      </p:sp>
    </p:spTree>
    <p:extLst>
      <p:ext uri="{BB962C8B-B14F-4D97-AF65-F5344CB8AC3E}">
        <p14:creationId xmlns:p14="http://schemas.microsoft.com/office/powerpoint/2010/main" val="41705300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– Burden of Asthma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4528386"/>
            <a:ext cx="8596668" cy="2038322"/>
          </a:xfrm>
        </p:spPr>
        <p:txBody>
          <a:bodyPr>
            <a:normAutofit fontScale="77500" lnSpcReduction="20000"/>
          </a:bodyPr>
          <a:lstStyle/>
          <a:p>
            <a:endParaRPr lang="en-US" dirty="0"/>
          </a:p>
          <a:p>
            <a:pPr marL="0" indent="0">
              <a:buNone/>
            </a:pPr>
            <a:r>
              <a:rPr 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Globally</a:t>
            </a:r>
          </a:p>
          <a:p>
            <a:r>
              <a:rPr lang="en-US" sz="2200" dirty="0"/>
              <a:t>334+ million people with asthma</a:t>
            </a:r>
            <a:endParaRPr lang="en-US" sz="2200" baseline="30000" dirty="0"/>
          </a:p>
          <a:p>
            <a:pPr marL="0" indent="0">
              <a:buNone/>
            </a:pPr>
            <a:r>
              <a:rPr 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United States</a:t>
            </a:r>
            <a:endParaRPr lang="en-US" sz="2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sz="2200" dirty="0"/>
              <a:t>20 million </a:t>
            </a:r>
            <a:r>
              <a:rPr lang="en-US" sz="2200" b="1" u="sng" dirty="0"/>
              <a:t>adults</a:t>
            </a:r>
            <a:r>
              <a:rPr lang="en-US" sz="2200" dirty="0"/>
              <a:t> and 6 million </a:t>
            </a:r>
            <a:r>
              <a:rPr lang="en-US" sz="2200" b="1" u="sng" dirty="0"/>
              <a:t>children</a:t>
            </a:r>
            <a:endParaRPr lang="en-US" sz="2200" u="sng" dirty="0"/>
          </a:p>
          <a:p>
            <a:r>
              <a:rPr lang="en-US" sz="2200" dirty="0"/>
              <a:t>2006-2010, around 60% if children with asthma </a:t>
            </a:r>
            <a:r>
              <a:rPr lang="en-US" sz="2200" dirty="0">
                <a:sym typeface="Wingdings" panose="05000000000000000000" pitchFamily="2" charset="2"/>
              </a:rPr>
              <a:t> P</a:t>
            </a:r>
            <a:r>
              <a:rPr lang="en-US" sz="2200" dirty="0"/>
              <a:t>ersistent asthma</a:t>
            </a:r>
          </a:p>
          <a:p>
            <a:endParaRPr lang="en-US" baseline="30000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170947C-EEF4-423C-A573-0FAF53CCF6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2517" y="1320800"/>
            <a:ext cx="6921485" cy="305518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E8026E5-CA50-46A0-8708-8FEC33D006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2516" y="4413393"/>
            <a:ext cx="6953266" cy="2073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83110A0-3314-4C9F-8864-3020C8176ADB}"/>
              </a:ext>
            </a:extLst>
          </p:cNvPr>
          <p:cNvSpPr/>
          <p:nvPr/>
        </p:nvSpPr>
        <p:spPr>
          <a:xfrm>
            <a:off x="1928194" y="4658175"/>
            <a:ext cx="8335612" cy="174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i="1" baseline="30000" dirty="0"/>
              <a:t>Image By </a:t>
            </a:r>
            <a:r>
              <a:rPr lang="en-US" sz="800" i="1" baseline="30000" dirty="0" err="1"/>
              <a:t>Lokal_Profil</a:t>
            </a:r>
            <a:r>
              <a:rPr lang="en-US" sz="800" i="1" baseline="30000" dirty="0"/>
              <a:t> - Vector map from BlankMap-World6, </a:t>
            </a:r>
            <a:r>
              <a:rPr lang="en-US" sz="800" i="1" baseline="30000" dirty="0" err="1"/>
              <a:t>compact.svg</a:t>
            </a:r>
            <a:r>
              <a:rPr lang="en-US" sz="800" i="1" baseline="30000" dirty="0"/>
              <a:t> by </a:t>
            </a:r>
            <a:r>
              <a:rPr lang="en-US" sz="800" i="1" baseline="30000" dirty="0" err="1"/>
              <a:t>Canuckguy</a:t>
            </a:r>
            <a:r>
              <a:rPr lang="en-US" sz="800" i="1" baseline="30000" dirty="0"/>
              <a:t> et </a:t>
            </a:r>
            <a:r>
              <a:rPr lang="en-US" sz="800" i="1" baseline="30000" dirty="0" err="1"/>
              <a:t>al.Data</a:t>
            </a:r>
            <a:r>
              <a:rPr lang="en-US" sz="800" i="1" baseline="30000" dirty="0"/>
              <a:t> from GINA - Global Burden of Asthma (2004-05)Created using the LP map generator., CC BY-SA 2.5, https://commons.wikimedia.org/w/index.php?curid=23760319</a:t>
            </a:r>
          </a:p>
        </p:txBody>
      </p:sp>
    </p:spTree>
    <p:extLst>
      <p:ext uri="{BB962C8B-B14F-4D97-AF65-F5344CB8AC3E}">
        <p14:creationId xmlns:p14="http://schemas.microsoft.com/office/powerpoint/2010/main" val="39363511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- Burden of Asthma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2694" y="2481580"/>
            <a:ext cx="7176346" cy="2326640"/>
          </a:xfrm>
        </p:spPr>
        <p:txBody>
          <a:bodyPr/>
          <a:lstStyle/>
          <a:p>
            <a:endParaRPr lang="en-US" dirty="0"/>
          </a:p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$56+ billion </a:t>
            </a:r>
            <a:r>
              <a:rPr lang="en-US" dirty="0"/>
              <a:t>each year in health care costs in the US</a:t>
            </a:r>
            <a:endParaRPr lang="en-US" baseline="30000" dirty="0"/>
          </a:p>
          <a:p>
            <a:r>
              <a:rPr lang="en-US" dirty="0"/>
              <a:t>Families with asthmatic children spend on average 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$1,737 more </a:t>
            </a:r>
            <a:r>
              <a:rPr lang="en-US" dirty="0"/>
              <a:t>on health care</a:t>
            </a:r>
          </a:p>
          <a:p>
            <a:endParaRPr lang="en-US" baseline="30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FFC91E-3CE6-4DE3-A6BD-CC228BF4B3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1065" y="1041400"/>
            <a:ext cx="3703747" cy="5207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371B315-4B46-41BF-90FC-7D535C90255B}"/>
              </a:ext>
            </a:extLst>
          </p:cNvPr>
          <p:cNvSpPr/>
          <p:nvPr/>
        </p:nvSpPr>
        <p:spPr>
          <a:xfrm>
            <a:off x="7907458" y="6300609"/>
            <a:ext cx="410166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i="1" baseline="30000" dirty="0"/>
              <a:t>By James Heilman, MD - Own work, CC BY-SA 3.0, https://commons.wikimedia.org/w/index.php?curid=10313945</a:t>
            </a:r>
          </a:p>
        </p:txBody>
      </p:sp>
    </p:spTree>
    <p:extLst>
      <p:ext uri="{BB962C8B-B14F-4D97-AF65-F5344CB8AC3E}">
        <p14:creationId xmlns:p14="http://schemas.microsoft.com/office/powerpoint/2010/main" val="1486042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2567A9-F44E-4F5F-A4E2-C84CF18B46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– TRAP and Asthma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CFF5D3A-3D3F-4B88-BF28-DCF5E2ED61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65284" y="1485654"/>
            <a:ext cx="10861431" cy="48944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412185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- TRAP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2528" y="2160589"/>
            <a:ext cx="5699002" cy="388077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TRAP? </a:t>
            </a:r>
          </a:p>
          <a:p>
            <a:pPr marL="0" indent="0">
              <a:buNone/>
            </a:pPr>
            <a:r>
              <a:rPr lang="en-US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is exposure to TRAP measured?</a:t>
            </a:r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r>
              <a:rPr lang="en-US" dirty="0"/>
              <a:t>Estimated using 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surrogates</a:t>
            </a:r>
          </a:p>
          <a:p>
            <a:r>
              <a:rPr lang="en-US" dirty="0"/>
              <a:t>Buffer zone (distance to road and traffic volume)</a:t>
            </a:r>
          </a:p>
          <a:p>
            <a:r>
              <a:rPr lang="en-US" dirty="0"/>
              <a:t>Chemical surrogates (NO</a:t>
            </a:r>
            <a:r>
              <a:rPr lang="en-US" baseline="-25000" dirty="0"/>
              <a:t>x</a:t>
            </a:r>
            <a:r>
              <a:rPr lang="en-US" dirty="0"/>
              <a:t>, PM, BC ..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b="1" dirty="0"/>
              <a:t>NO</a:t>
            </a:r>
            <a:r>
              <a:rPr lang="en-US" b="1" baseline="-25000" dirty="0"/>
              <a:t>2 </a:t>
            </a:r>
            <a:r>
              <a:rPr lang="en-US" dirty="0"/>
              <a:t>is a good predictor of traffic</a:t>
            </a:r>
            <a:endParaRPr lang="en-US" baseline="-25000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CBECE6-9D87-497F-A512-42C3A8EC3B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5432" y="1330385"/>
            <a:ext cx="5729111" cy="41249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2E0A7BA-2870-4A10-9550-DBE2F8F35334}"/>
              </a:ext>
            </a:extLst>
          </p:cNvPr>
          <p:cNvSpPr/>
          <p:nvPr/>
        </p:nvSpPr>
        <p:spPr>
          <a:xfrm>
            <a:off x="5871530" y="5455345"/>
            <a:ext cx="6804943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/>
              <a:t>By User Minesweeper on </a:t>
            </a:r>
            <a:r>
              <a:rPr lang="en-US" sz="800" dirty="0" err="1"/>
              <a:t>en.wikipedia</a:t>
            </a:r>
            <a:r>
              <a:rPr lang="en-US" sz="800" dirty="0"/>
              <a:t> - Minesweeper, CC BY-SA 3.0, https://commons.wikimedia.org/w/index.php?curid=1302402</a:t>
            </a:r>
          </a:p>
        </p:txBody>
      </p:sp>
    </p:spTree>
    <p:extLst>
      <p:ext uri="{BB962C8B-B14F-4D97-AF65-F5344CB8AC3E}">
        <p14:creationId xmlns:p14="http://schemas.microsoft.com/office/powerpoint/2010/main" val="36570347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Custom 8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4A021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TM02900688[[fn=Facet]]</Template>
  <TotalTime>1124</TotalTime>
  <Words>2576</Words>
  <Application>Microsoft Office PowerPoint</Application>
  <PresentationFormat>Widescreen</PresentationFormat>
  <Paragraphs>885</Paragraphs>
  <Slides>35</Slides>
  <Notes>26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2" baseType="lpstr">
      <vt:lpstr>Arial</vt:lpstr>
      <vt:lpstr>Calibri</vt:lpstr>
      <vt:lpstr>Edwardian Script ITC</vt:lpstr>
      <vt:lpstr>Trebuchet MS</vt:lpstr>
      <vt:lpstr>Wingdings</vt:lpstr>
      <vt:lpstr>Wingdings 3</vt:lpstr>
      <vt:lpstr>Facet</vt:lpstr>
      <vt:lpstr>Air Pollution and the Burden of Childhood Asthma in the Contiguous United States using State-Specific Asthma incidence rates in 2010</vt:lpstr>
      <vt:lpstr>Practicum - Aim</vt:lpstr>
      <vt:lpstr>Practicum Objectives</vt:lpstr>
      <vt:lpstr>Practicum deliverables</vt:lpstr>
      <vt:lpstr>Introduction - Asthma</vt:lpstr>
      <vt:lpstr>Introduction – Burden of Asthma</vt:lpstr>
      <vt:lpstr>Introduction - Burden of Asthma</vt:lpstr>
      <vt:lpstr>Introduction – TRAP and Asthma</vt:lpstr>
      <vt:lpstr>Introduction - TRAP</vt:lpstr>
      <vt:lpstr>Methods - Overview</vt:lpstr>
      <vt:lpstr>Methods – Location, Time point, and Geographical levels</vt:lpstr>
      <vt:lpstr>PowerPoint Presentation</vt:lpstr>
      <vt:lpstr>PowerPoint Presentation</vt:lpstr>
      <vt:lpstr>Methods – Census Data</vt:lpstr>
      <vt:lpstr>Methods – Asthma Incidence Rate</vt:lpstr>
      <vt:lpstr>Methods – Asthma Incidence Rate</vt:lpstr>
      <vt:lpstr>PowerPoint Presentation</vt:lpstr>
      <vt:lpstr>Methods – Concentration Response Functions</vt:lpstr>
      <vt:lpstr>Methods – Exposure</vt:lpstr>
      <vt:lpstr>Methods – Exposure (NO2)</vt:lpstr>
      <vt:lpstr>Methods - Software Used</vt:lpstr>
      <vt:lpstr>Results</vt:lpstr>
      <vt:lpstr>Results – Census Data</vt:lpstr>
      <vt:lpstr>Results – Asthma incidence and prevalence</vt:lpstr>
      <vt:lpstr>PowerPoint Presentation</vt:lpstr>
      <vt:lpstr>Results - NO2 concentration</vt:lpstr>
      <vt:lpstr>Results – Burden</vt:lpstr>
      <vt:lpstr>Attributable fraction distribution by median household income for each state</vt:lpstr>
      <vt:lpstr>Interactive maps of results at the county level</vt:lpstr>
      <vt:lpstr>Interactive table of results at the city level</vt:lpstr>
      <vt:lpstr>Data sets at multiple geographical levels summarizing the burden estimates</vt:lpstr>
      <vt:lpstr>GITHUB repository</vt:lpstr>
      <vt:lpstr>Step by step analysis guide for running the code</vt:lpstr>
      <vt:lpstr>Thank you</vt:lpstr>
      <vt:lpstr>Outline (Slide is hidden)</vt:lpstr>
    </vt:vector>
  </TitlesOfParts>
  <Company>Texas A&amp;M Transportation Institute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Alotaibi, Raed</dc:creator>
  <cp:lastModifiedBy>Raed Alotaibi</cp:lastModifiedBy>
  <cp:revision>77</cp:revision>
  <dcterms:created xsi:type="dcterms:W3CDTF">2019-02-15T15:27:44Z</dcterms:created>
  <dcterms:modified xsi:type="dcterms:W3CDTF">2019-08-09T05:46:30Z</dcterms:modified>
</cp:coreProperties>
</file>